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438" r:id="rId2"/>
    <p:sldId id="313" r:id="rId3"/>
    <p:sldId id="314" r:id="rId4"/>
    <p:sldId id="316" r:id="rId5"/>
    <p:sldId id="317" r:id="rId6"/>
    <p:sldId id="319" r:id="rId7"/>
    <p:sldId id="320" r:id="rId8"/>
    <p:sldId id="321" r:id="rId9"/>
    <p:sldId id="417" r:id="rId10"/>
    <p:sldId id="315" r:id="rId11"/>
    <p:sldId id="418" r:id="rId12"/>
    <p:sldId id="420" r:id="rId13"/>
    <p:sldId id="419" r:id="rId14"/>
    <p:sldId id="421" r:id="rId15"/>
    <p:sldId id="277" r:id="rId16"/>
    <p:sldId id="306" r:id="rId17"/>
    <p:sldId id="308" r:id="rId18"/>
    <p:sldId id="307" r:id="rId19"/>
    <p:sldId id="278" r:id="rId20"/>
    <p:sldId id="282" r:id="rId21"/>
    <p:sldId id="276" r:id="rId22"/>
    <p:sldId id="283" r:id="rId23"/>
    <p:sldId id="309" r:id="rId24"/>
    <p:sldId id="430" r:id="rId25"/>
    <p:sldId id="423" r:id="rId26"/>
    <p:sldId id="426" r:id="rId27"/>
    <p:sldId id="435" r:id="rId28"/>
    <p:sldId id="436" r:id="rId29"/>
    <p:sldId id="437" r:id="rId30"/>
    <p:sldId id="424" r:id="rId31"/>
    <p:sldId id="428" r:id="rId32"/>
    <p:sldId id="425" r:id="rId33"/>
    <p:sldId id="429" r:id="rId34"/>
    <p:sldId id="298" r:id="rId35"/>
    <p:sldId id="440" r:id="rId36"/>
    <p:sldId id="287" r:id="rId37"/>
    <p:sldId id="434" r:id="rId38"/>
    <p:sldId id="439" r:id="rId39"/>
    <p:sldId id="432" r:id="rId40"/>
    <p:sldId id="311" r:id="rId41"/>
    <p:sldId id="274" r:id="rId42"/>
    <p:sldId id="29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56"/>
    <p:restoredTop sz="82483"/>
  </p:normalViewPr>
  <p:slideViewPr>
    <p:cSldViewPr snapToGrid="0">
      <p:cViewPr>
        <p:scale>
          <a:sx n="100" d="100"/>
          <a:sy n="100" d="100"/>
        </p:scale>
        <p:origin x="10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5DE27-8048-E54A-B5D9-02914984B2C7}"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DF837-FFD0-B148-9DB5-4E257F2DA1EF}" type="slidenum">
              <a:rPr lang="en-US" smtClean="0"/>
              <a:t>‹#›</a:t>
            </a:fld>
            <a:endParaRPr lang="en-US"/>
          </a:p>
        </p:txBody>
      </p:sp>
    </p:spTree>
    <p:extLst>
      <p:ext uri="{BB962C8B-B14F-4D97-AF65-F5344CB8AC3E}">
        <p14:creationId xmlns:p14="http://schemas.microsoft.com/office/powerpoint/2010/main" val="258858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0B98B-E2BA-9BB8-DE32-52B006C62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73038-0C35-C1FE-246F-93CB646E8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8797F-0590-6791-7141-CF3BFD90875C}"/>
              </a:ext>
            </a:extLst>
          </p:cNvPr>
          <p:cNvSpPr>
            <a:spLocks noGrp="1"/>
          </p:cNvSpPr>
          <p:nvPr>
            <p:ph type="body" idx="1"/>
          </p:nvPr>
        </p:nvSpPr>
        <p:spPr/>
        <p:txBody>
          <a:bodyPr/>
          <a:lstStyle/>
          <a:p>
            <a:pPr marL="228600" indent="-228600">
              <a:buAutoNum type="arabicPeriod"/>
            </a:pPr>
            <a:r>
              <a:rPr lang="en-US" dirty="0"/>
              <a:t>Mention annotation of feature tables. Maybe show example. </a:t>
            </a:r>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50AEA71-F9FB-DFB5-9EEF-AA37D7CEA528}"/>
              </a:ext>
            </a:extLst>
          </p:cNvPr>
          <p:cNvSpPr>
            <a:spLocks noGrp="1"/>
          </p:cNvSpPr>
          <p:nvPr>
            <p:ph type="sldNum" sz="quarter" idx="5"/>
          </p:nvPr>
        </p:nvSpPr>
        <p:spPr/>
        <p:txBody>
          <a:bodyPr/>
          <a:lstStyle/>
          <a:p>
            <a:fld id="{2AEDF837-FFD0-B148-9DB5-4E257F2DA1EF}" type="slidenum">
              <a:rPr lang="en-US" smtClean="0"/>
              <a:t>1</a:t>
            </a:fld>
            <a:endParaRPr lang="en-US"/>
          </a:p>
        </p:txBody>
      </p:sp>
    </p:spTree>
    <p:extLst>
      <p:ext uri="{BB962C8B-B14F-4D97-AF65-F5344CB8AC3E}">
        <p14:creationId xmlns:p14="http://schemas.microsoft.com/office/powerpoint/2010/main" val="160224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10</a:t>
            </a:fld>
            <a:endParaRPr lang="en-US"/>
          </a:p>
        </p:txBody>
      </p:sp>
    </p:spTree>
    <p:extLst>
      <p:ext uri="{BB962C8B-B14F-4D97-AF65-F5344CB8AC3E}">
        <p14:creationId xmlns:p14="http://schemas.microsoft.com/office/powerpoint/2010/main" val="261538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3D31-D5BD-5EE7-40F8-2EACAB94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DB02-E2BE-71ED-B4E8-95F2AF6E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2370E-2579-8C95-1F9A-1E3CEB134F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0A826-F5C4-6754-32C2-F09CD3F3DCB7}"/>
              </a:ext>
            </a:extLst>
          </p:cNvPr>
          <p:cNvSpPr>
            <a:spLocks noGrp="1"/>
          </p:cNvSpPr>
          <p:nvPr>
            <p:ph type="sldNum" sz="quarter" idx="5"/>
          </p:nvPr>
        </p:nvSpPr>
        <p:spPr/>
        <p:txBody>
          <a:bodyPr/>
          <a:lstStyle/>
          <a:p>
            <a:fld id="{2AEDF837-FFD0-B148-9DB5-4E257F2DA1EF}" type="slidenum">
              <a:rPr lang="en-US" smtClean="0"/>
              <a:t>12</a:t>
            </a:fld>
            <a:endParaRPr lang="en-US"/>
          </a:p>
        </p:txBody>
      </p:sp>
    </p:spTree>
    <p:extLst>
      <p:ext uri="{BB962C8B-B14F-4D97-AF65-F5344CB8AC3E}">
        <p14:creationId xmlns:p14="http://schemas.microsoft.com/office/powerpoint/2010/main" val="376682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13</a:t>
            </a:fld>
            <a:endParaRPr lang="en-US"/>
          </a:p>
        </p:txBody>
      </p:sp>
    </p:spTree>
    <p:extLst>
      <p:ext uri="{BB962C8B-B14F-4D97-AF65-F5344CB8AC3E}">
        <p14:creationId xmlns:p14="http://schemas.microsoft.com/office/powerpoint/2010/main" val="3299941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C19E8-A4BB-26A3-4D66-F336B3AF2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4CE45-7F8D-3325-8E11-E2D2132C3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E37117-2A8B-0AA8-2E97-A83285649A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1699BF-F259-5667-0B82-CD727E1377DE}"/>
              </a:ext>
            </a:extLst>
          </p:cNvPr>
          <p:cNvSpPr>
            <a:spLocks noGrp="1"/>
          </p:cNvSpPr>
          <p:nvPr>
            <p:ph type="sldNum" sz="quarter" idx="5"/>
          </p:nvPr>
        </p:nvSpPr>
        <p:spPr/>
        <p:txBody>
          <a:bodyPr/>
          <a:lstStyle/>
          <a:p>
            <a:fld id="{2AEDF837-FFD0-B148-9DB5-4E257F2DA1EF}" type="slidenum">
              <a:rPr lang="en-US" smtClean="0"/>
              <a:t>14</a:t>
            </a:fld>
            <a:endParaRPr lang="en-US"/>
          </a:p>
        </p:txBody>
      </p:sp>
    </p:spTree>
    <p:extLst>
      <p:ext uri="{BB962C8B-B14F-4D97-AF65-F5344CB8AC3E}">
        <p14:creationId xmlns:p14="http://schemas.microsoft.com/office/powerpoint/2010/main" val="1886719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17</a:t>
            </a:fld>
            <a:endParaRPr lang="en-US"/>
          </a:p>
        </p:txBody>
      </p:sp>
    </p:spTree>
    <p:extLst>
      <p:ext uri="{BB962C8B-B14F-4D97-AF65-F5344CB8AC3E}">
        <p14:creationId xmlns:p14="http://schemas.microsoft.com/office/powerpoint/2010/main" val="851921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18</a:t>
            </a:fld>
            <a:endParaRPr lang="en-US"/>
          </a:p>
        </p:txBody>
      </p:sp>
    </p:spTree>
    <p:extLst>
      <p:ext uri="{BB962C8B-B14F-4D97-AF65-F5344CB8AC3E}">
        <p14:creationId xmlns:p14="http://schemas.microsoft.com/office/powerpoint/2010/main" val="3712802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19</a:t>
            </a:fld>
            <a:endParaRPr lang="en-US"/>
          </a:p>
        </p:txBody>
      </p:sp>
    </p:spTree>
    <p:extLst>
      <p:ext uri="{BB962C8B-B14F-4D97-AF65-F5344CB8AC3E}">
        <p14:creationId xmlns:p14="http://schemas.microsoft.com/office/powerpoint/2010/main" val="3875897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in mass alignment not sole reason for poor performance. </a:t>
            </a:r>
          </a:p>
        </p:txBody>
      </p:sp>
      <p:sp>
        <p:nvSpPr>
          <p:cNvPr id="4" name="Slide Number Placeholder 3"/>
          <p:cNvSpPr>
            <a:spLocks noGrp="1"/>
          </p:cNvSpPr>
          <p:nvPr>
            <p:ph type="sldNum" sz="quarter" idx="5"/>
          </p:nvPr>
        </p:nvSpPr>
        <p:spPr/>
        <p:txBody>
          <a:bodyPr/>
          <a:lstStyle/>
          <a:p>
            <a:fld id="{2AEDF837-FFD0-B148-9DB5-4E257F2DA1EF}" type="slidenum">
              <a:rPr lang="en-US" smtClean="0"/>
              <a:t>20</a:t>
            </a:fld>
            <a:endParaRPr lang="en-US"/>
          </a:p>
        </p:txBody>
      </p:sp>
    </p:spTree>
    <p:extLst>
      <p:ext uri="{BB962C8B-B14F-4D97-AF65-F5344CB8AC3E}">
        <p14:creationId xmlns:p14="http://schemas.microsoft.com/office/powerpoint/2010/main" val="3565634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21</a:t>
            </a:fld>
            <a:endParaRPr lang="en-US"/>
          </a:p>
        </p:txBody>
      </p:sp>
    </p:spTree>
    <p:extLst>
      <p:ext uri="{BB962C8B-B14F-4D97-AF65-F5344CB8AC3E}">
        <p14:creationId xmlns:p14="http://schemas.microsoft.com/office/powerpoint/2010/main" val="878541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22</a:t>
            </a:fld>
            <a:endParaRPr lang="en-US"/>
          </a:p>
        </p:txBody>
      </p:sp>
    </p:spTree>
    <p:extLst>
      <p:ext uri="{BB962C8B-B14F-4D97-AF65-F5344CB8AC3E}">
        <p14:creationId xmlns:p14="http://schemas.microsoft.com/office/powerpoint/2010/main" val="1883451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Metabolomics is the comprehensive measurement of biological chemical space. This includes the small molecules present in tissues and cells of organisms, many of which are endogenous metabolites while others are from the environment (i.e., the metabolome and exposome). In this figure, we see where metabolomics and </a:t>
            </a:r>
            <a:r>
              <a:rPr lang="en-US" dirty="0" err="1"/>
              <a:t>exposomics</a:t>
            </a:r>
            <a:r>
              <a:rPr lang="en-US" dirty="0"/>
              <a:t> fits in the central dogma of biology. Genes are expressed to yield transcripts, that are translated to yield proteins which in turn perform the chemical reactions that produce many of the metabolites observed in </a:t>
            </a:r>
            <a:r>
              <a:rPr lang="en-US" dirty="0" err="1"/>
              <a:t>oru</a:t>
            </a:r>
            <a:r>
              <a:rPr lang="en-US" dirty="0"/>
              <a:t> experiments. These metabolites also greatly impact the activity of the genome, transcriptome, and proteome.</a:t>
            </a:r>
          </a:p>
        </p:txBody>
      </p:sp>
      <p:sp>
        <p:nvSpPr>
          <p:cNvPr id="4" name="Slide Number Placeholder 3"/>
          <p:cNvSpPr>
            <a:spLocks noGrp="1"/>
          </p:cNvSpPr>
          <p:nvPr>
            <p:ph type="sldNum" sz="quarter" idx="5"/>
          </p:nvPr>
        </p:nvSpPr>
        <p:spPr/>
        <p:txBody>
          <a:bodyPr/>
          <a:lstStyle/>
          <a:p>
            <a:fld id="{2AEDF837-FFD0-B148-9DB5-4E257F2DA1EF}" type="slidenum">
              <a:rPr lang="en-US" smtClean="0"/>
              <a:t>2</a:t>
            </a:fld>
            <a:endParaRPr lang="en-US"/>
          </a:p>
        </p:txBody>
      </p:sp>
    </p:spTree>
    <p:extLst>
      <p:ext uri="{BB962C8B-B14F-4D97-AF65-F5344CB8AC3E}">
        <p14:creationId xmlns:p14="http://schemas.microsoft.com/office/powerpoint/2010/main" val="2317802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23</a:t>
            </a:fld>
            <a:endParaRPr lang="en-US"/>
          </a:p>
        </p:txBody>
      </p:sp>
    </p:spTree>
    <p:extLst>
      <p:ext uri="{BB962C8B-B14F-4D97-AF65-F5344CB8AC3E}">
        <p14:creationId xmlns:p14="http://schemas.microsoft.com/office/powerpoint/2010/main" val="2677819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p:cNvSpPr>
            <a:spLocks noGrp="1"/>
          </p:cNvSpPr>
          <p:nvPr>
            <p:ph type="sldNum" sz="quarter" idx="5"/>
          </p:nvPr>
        </p:nvSpPr>
        <p:spPr/>
        <p:txBody>
          <a:bodyPr/>
          <a:lstStyle/>
          <a:p>
            <a:fld id="{2AEDF837-FFD0-B148-9DB5-4E257F2DA1EF}" type="slidenum">
              <a:rPr lang="en-US" smtClean="0"/>
              <a:t>24</a:t>
            </a:fld>
            <a:endParaRPr lang="en-US"/>
          </a:p>
        </p:txBody>
      </p:sp>
    </p:spTree>
    <p:extLst>
      <p:ext uri="{BB962C8B-B14F-4D97-AF65-F5344CB8AC3E}">
        <p14:creationId xmlns:p14="http://schemas.microsoft.com/office/powerpoint/2010/main" val="2768130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25</a:t>
            </a:fld>
            <a:endParaRPr lang="en-US"/>
          </a:p>
        </p:txBody>
      </p:sp>
    </p:spTree>
    <p:extLst>
      <p:ext uri="{BB962C8B-B14F-4D97-AF65-F5344CB8AC3E}">
        <p14:creationId xmlns:p14="http://schemas.microsoft.com/office/powerpoint/2010/main" val="3410143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464F-3343-DEDD-97B0-D1E72251B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81741-AB25-DC22-C406-6FE0940BA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41271-1299-FAB5-1D4E-9F8C20F2B0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C66CE9-D692-A32F-9977-0B672DE2A37C}"/>
              </a:ext>
            </a:extLst>
          </p:cNvPr>
          <p:cNvSpPr>
            <a:spLocks noGrp="1"/>
          </p:cNvSpPr>
          <p:nvPr>
            <p:ph type="sldNum" sz="quarter" idx="5"/>
          </p:nvPr>
        </p:nvSpPr>
        <p:spPr/>
        <p:txBody>
          <a:bodyPr/>
          <a:lstStyle/>
          <a:p>
            <a:fld id="{2AEDF837-FFD0-B148-9DB5-4E257F2DA1EF}" type="slidenum">
              <a:rPr lang="en-US" smtClean="0"/>
              <a:t>26</a:t>
            </a:fld>
            <a:endParaRPr lang="en-US"/>
          </a:p>
        </p:txBody>
      </p:sp>
    </p:spTree>
    <p:extLst>
      <p:ext uri="{BB962C8B-B14F-4D97-AF65-F5344CB8AC3E}">
        <p14:creationId xmlns:p14="http://schemas.microsoft.com/office/powerpoint/2010/main" val="3508028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27</a:t>
            </a:fld>
            <a:endParaRPr lang="en-US"/>
          </a:p>
        </p:txBody>
      </p:sp>
    </p:spTree>
    <p:extLst>
      <p:ext uri="{BB962C8B-B14F-4D97-AF65-F5344CB8AC3E}">
        <p14:creationId xmlns:p14="http://schemas.microsoft.com/office/powerpoint/2010/main" val="4121826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67346-8F9F-30B1-208B-675BC40BE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A1F92-635A-1021-874F-7C0382F22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452CF-1ADB-E1D7-0FCD-CECE8D657E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5309EB-CAA7-32C1-AB43-A5E8BE9D6C49}"/>
              </a:ext>
            </a:extLst>
          </p:cNvPr>
          <p:cNvSpPr>
            <a:spLocks noGrp="1"/>
          </p:cNvSpPr>
          <p:nvPr>
            <p:ph type="sldNum" sz="quarter" idx="5"/>
          </p:nvPr>
        </p:nvSpPr>
        <p:spPr/>
        <p:txBody>
          <a:bodyPr/>
          <a:lstStyle/>
          <a:p>
            <a:fld id="{2AEDF837-FFD0-B148-9DB5-4E257F2DA1EF}" type="slidenum">
              <a:rPr lang="en-US" smtClean="0"/>
              <a:t>28</a:t>
            </a:fld>
            <a:endParaRPr lang="en-US"/>
          </a:p>
        </p:txBody>
      </p:sp>
    </p:spTree>
    <p:extLst>
      <p:ext uri="{BB962C8B-B14F-4D97-AF65-F5344CB8AC3E}">
        <p14:creationId xmlns:p14="http://schemas.microsoft.com/office/powerpoint/2010/main" val="137500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1DFE-6A6D-62DB-DE65-2D16822B6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5D290-C5F3-75B6-92D6-BE3FED01F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315009-19D8-1B7C-2B09-40F82714C5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CE771D-81F3-1DA6-99C8-6F605AAA3A5C}"/>
              </a:ext>
            </a:extLst>
          </p:cNvPr>
          <p:cNvSpPr>
            <a:spLocks noGrp="1"/>
          </p:cNvSpPr>
          <p:nvPr>
            <p:ph type="sldNum" sz="quarter" idx="5"/>
          </p:nvPr>
        </p:nvSpPr>
        <p:spPr/>
        <p:txBody>
          <a:bodyPr/>
          <a:lstStyle/>
          <a:p>
            <a:fld id="{2AEDF837-FFD0-B148-9DB5-4E257F2DA1EF}" type="slidenum">
              <a:rPr lang="en-US" smtClean="0"/>
              <a:t>29</a:t>
            </a:fld>
            <a:endParaRPr lang="en-US"/>
          </a:p>
        </p:txBody>
      </p:sp>
    </p:spTree>
    <p:extLst>
      <p:ext uri="{BB962C8B-B14F-4D97-AF65-F5344CB8AC3E}">
        <p14:creationId xmlns:p14="http://schemas.microsoft.com/office/powerpoint/2010/main" val="3454378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searching all features against all entries.</a:t>
            </a:r>
          </a:p>
          <a:p>
            <a:endParaRPr lang="en-US" dirty="0"/>
          </a:p>
          <a:p>
            <a:r>
              <a:rPr lang="en-US" dirty="0" err="1"/>
              <a:t>Schmansky</a:t>
            </a: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30</a:t>
            </a:fld>
            <a:endParaRPr lang="en-US"/>
          </a:p>
        </p:txBody>
      </p:sp>
    </p:spTree>
    <p:extLst>
      <p:ext uri="{BB962C8B-B14F-4D97-AF65-F5344CB8AC3E}">
        <p14:creationId xmlns:p14="http://schemas.microsoft.com/office/powerpoint/2010/main" val="70304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top, not repeat.,</a:t>
            </a:r>
          </a:p>
        </p:txBody>
      </p:sp>
      <p:sp>
        <p:nvSpPr>
          <p:cNvPr id="4" name="Slide Number Placeholder 3"/>
          <p:cNvSpPr>
            <a:spLocks noGrp="1"/>
          </p:cNvSpPr>
          <p:nvPr>
            <p:ph type="sldNum" sz="quarter" idx="5"/>
          </p:nvPr>
        </p:nvSpPr>
        <p:spPr/>
        <p:txBody>
          <a:bodyPr/>
          <a:lstStyle/>
          <a:p>
            <a:fld id="{2AEDF837-FFD0-B148-9DB5-4E257F2DA1EF}" type="slidenum">
              <a:rPr lang="en-US" smtClean="0"/>
              <a:t>31</a:t>
            </a:fld>
            <a:endParaRPr lang="en-US"/>
          </a:p>
        </p:txBody>
      </p:sp>
    </p:spTree>
    <p:extLst>
      <p:ext uri="{BB962C8B-B14F-4D97-AF65-F5344CB8AC3E}">
        <p14:creationId xmlns:p14="http://schemas.microsoft.com/office/powerpoint/2010/main" val="3356102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32</a:t>
            </a:fld>
            <a:endParaRPr lang="en-US"/>
          </a:p>
        </p:txBody>
      </p:sp>
    </p:spTree>
    <p:extLst>
      <p:ext uri="{BB962C8B-B14F-4D97-AF65-F5344CB8AC3E}">
        <p14:creationId xmlns:p14="http://schemas.microsoft.com/office/powerpoint/2010/main" val="300827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24540-B480-B20E-F788-5B78EA80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432C-3D16-B00E-9B2F-FA8BCF86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01B4-F411-DDF5-314E-D16096B5FF4D}"/>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3C4BEC0-A8F1-3970-9164-67937F7B34C3}"/>
              </a:ext>
            </a:extLst>
          </p:cNvPr>
          <p:cNvSpPr>
            <a:spLocks noGrp="1"/>
          </p:cNvSpPr>
          <p:nvPr>
            <p:ph type="sldNum" sz="quarter" idx="5"/>
          </p:nvPr>
        </p:nvSpPr>
        <p:spPr/>
        <p:txBody>
          <a:bodyPr/>
          <a:lstStyle/>
          <a:p>
            <a:fld id="{2AEDF837-FFD0-B148-9DB5-4E257F2DA1EF}" type="slidenum">
              <a:rPr lang="en-US" smtClean="0"/>
              <a:t>3</a:t>
            </a:fld>
            <a:endParaRPr lang="en-US"/>
          </a:p>
        </p:txBody>
      </p:sp>
    </p:spTree>
    <p:extLst>
      <p:ext uri="{BB962C8B-B14F-4D97-AF65-F5344CB8AC3E}">
        <p14:creationId xmlns:p14="http://schemas.microsoft.com/office/powerpoint/2010/main" val="850272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33</a:t>
            </a:fld>
            <a:endParaRPr lang="en-US"/>
          </a:p>
        </p:txBody>
      </p:sp>
    </p:spTree>
    <p:extLst>
      <p:ext uri="{BB962C8B-B14F-4D97-AF65-F5344CB8AC3E}">
        <p14:creationId xmlns:p14="http://schemas.microsoft.com/office/powerpoint/2010/main" val="2309148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34</a:t>
            </a:fld>
            <a:endParaRPr lang="en-US"/>
          </a:p>
        </p:txBody>
      </p:sp>
    </p:spTree>
    <p:extLst>
      <p:ext uri="{BB962C8B-B14F-4D97-AF65-F5344CB8AC3E}">
        <p14:creationId xmlns:p14="http://schemas.microsoft.com/office/powerpoint/2010/main" val="870572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9443-6828-498C-E965-FE4C8BD3B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772D-067B-AE84-19A7-CC68F0098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11802-EB00-D119-A2E2-8EED219A4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3D9FA-82BB-127A-EDD2-094465FFF8E6}"/>
              </a:ext>
            </a:extLst>
          </p:cNvPr>
          <p:cNvSpPr>
            <a:spLocks noGrp="1"/>
          </p:cNvSpPr>
          <p:nvPr>
            <p:ph type="sldNum" sz="quarter" idx="5"/>
          </p:nvPr>
        </p:nvSpPr>
        <p:spPr/>
        <p:txBody>
          <a:bodyPr/>
          <a:lstStyle/>
          <a:p>
            <a:fld id="{2AEDF837-FFD0-B148-9DB5-4E257F2DA1EF}" type="slidenum">
              <a:rPr lang="en-US" smtClean="0"/>
              <a:t>35</a:t>
            </a:fld>
            <a:endParaRPr lang="en-US"/>
          </a:p>
        </p:txBody>
      </p:sp>
    </p:spTree>
    <p:extLst>
      <p:ext uri="{BB962C8B-B14F-4D97-AF65-F5344CB8AC3E}">
        <p14:creationId xmlns:p14="http://schemas.microsoft.com/office/powerpoint/2010/main" val="2405735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36</a:t>
            </a:fld>
            <a:endParaRPr lang="en-US"/>
          </a:p>
        </p:txBody>
      </p:sp>
    </p:spTree>
    <p:extLst>
      <p:ext uri="{BB962C8B-B14F-4D97-AF65-F5344CB8AC3E}">
        <p14:creationId xmlns:p14="http://schemas.microsoft.com/office/powerpoint/2010/main" val="2088359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05C2-D8FB-2B1D-E51A-81159409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DD3-44E1-E5F7-6053-696BCA4F6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EB36-7777-A559-0FF6-3855AFD1D1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53C6-31C2-AEF9-445A-DA920033E2CD}"/>
              </a:ext>
            </a:extLst>
          </p:cNvPr>
          <p:cNvSpPr>
            <a:spLocks noGrp="1"/>
          </p:cNvSpPr>
          <p:nvPr>
            <p:ph type="sldNum" sz="quarter" idx="5"/>
          </p:nvPr>
        </p:nvSpPr>
        <p:spPr/>
        <p:txBody>
          <a:bodyPr/>
          <a:lstStyle/>
          <a:p>
            <a:fld id="{2AEDF837-FFD0-B148-9DB5-4E257F2DA1EF}" type="slidenum">
              <a:rPr lang="en-US" smtClean="0"/>
              <a:t>37</a:t>
            </a:fld>
            <a:endParaRPr lang="en-US"/>
          </a:p>
        </p:txBody>
      </p:sp>
    </p:spTree>
    <p:extLst>
      <p:ext uri="{BB962C8B-B14F-4D97-AF65-F5344CB8AC3E}">
        <p14:creationId xmlns:p14="http://schemas.microsoft.com/office/powerpoint/2010/main" val="44113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6D81-C958-D169-0026-3C38B2E6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BAC-7E0D-71D8-8DD0-348042302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A9BA-E218-FD57-7DBA-BF6018C256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662A8-1605-A418-F0B3-C2BFC17637A8}"/>
              </a:ext>
            </a:extLst>
          </p:cNvPr>
          <p:cNvSpPr>
            <a:spLocks noGrp="1"/>
          </p:cNvSpPr>
          <p:nvPr>
            <p:ph type="sldNum" sz="quarter" idx="5"/>
          </p:nvPr>
        </p:nvSpPr>
        <p:spPr/>
        <p:txBody>
          <a:bodyPr/>
          <a:lstStyle/>
          <a:p>
            <a:fld id="{2AEDF837-FFD0-B148-9DB5-4E257F2DA1EF}" type="slidenum">
              <a:rPr lang="en-US" smtClean="0"/>
              <a:t>38</a:t>
            </a:fld>
            <a:endParaRPr lang="en-US"/>
          </a:p>
        </p:txBody>
      </p:sp>
    </p:spTree>
    <p:extLst>
      <p:ext uri="{BB962C8B-B14F-4D97-AF65-F5344CB8AC3E}">
        <p14:creationId xmlns:p14="http://schemas.microsoft.com/office/powerpoint/2010/main" val="1327089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39</a:t>
            </a:fld>
            <a:endParaRPr lang="en-US"/>
          </a:p>
        </p:txBody>
      </p:sp>
    </p:spTree>
    <p:extLst>
      <p:ext uri="{BB962C8B-B14F-4D97-AF65-F5344CB8AC3E}">
        <p14:creationId xmlns:p14="http://schemas.microsoft.com/office/powerpoint/2010/main" val="3359882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push new version to </a:t>
            </a:r>
            <a:r>
              <a:rPr lang="en-US" dirty="0" err="1"/>
              <a:t>pypi</a:t>
            </a:r>
            <a:r>
              <a:rPr lang="en-US" dirty="0"/>
              <a:t> with new name before conference.</a:t>
            </a:r>
          </a:p>
        </p:txBody>
      </p:sp>
      <p:sp>
        <p:nvSpPr>
          <p:cNvPr id="4" name="Slide Number Placeholder 3"/>
          <p:cNvSpPr>
            <a:spLocks noGrp="1"/>
          </p:cNvSpPr>
          <p:nvPr>
            <p:ph type="sldNum" sz="quarter" idx="5"/>
          </p:nvPr>
        </p:nvSpPr>
        <p:spPr/>
        <p:txBody>
          <a:bodyPr/>
          <a:lstStyle/>
          <a:p>
            <a:fld id="{2AEDF837-FFD0-B148-9DB5-4E257F2DA1EF}" type="slidenum">
              <a:rPr lang="en-US" smtClean="0"/>
              <a:t>40</a:t>
            </a:fld>
            <a:endParaRPr lang="en-US"/>
          </a:p>
        </p:txBody>
      </p:sp>
    </p:spTree>
    <p:extLst>
      <p:ext uri="{BB962C8B-B14F-4D97-AF65-F5344CB8AC3E}">
        <p14:creationId xmlns:p14="http://schemas.microsoft.com/office/powerpoint/2010/main" val="1397896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41</a:t>
            </a:fld>
            <a:endParaRPr lang="en-US"/>
          </a:p>
        </p:txBody>
      </p:sp>
    </p:spTree>
    <p:extLst>
      <p:ext uri="{BB962C8B-B14F-4D97-AF65-F5344CB8AC3E}">
        <p14:creationId xmlns:p14="http://schemas.microsoft.com/office/powerpoint/2010/main" val="3807162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42</a:t>
            </a:fld>
            <a:endParaRPr lang="en-US"/>
          </a:p>
        </p:txBody>
      </p:sp>
    </p:spTree>
    <p:extLst>
      <p:ext uri="{BB962C8B-B14F-4D97-AF65-F5344CB8AC3E}">
        <p14:creationId xmlns:p14="http://schemas.microsoft.com/office/powerpoint/2010/main" val="47356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2CF7-01D9-AE30-A702-9D1193C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C28F-4BDC-E43E-6CB6-FAAC9F692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44BE2-76E1-AAA6-4054-C774962859C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BE0E510-6633-F61D-8FE3-B020B7AFF030}"/>
              </a:ext>
            </a:extLst>
          </p:cNvPr>
          <p:cNvSpPr>
            <a:spLocks noGrp="1"/>
          </p:cNvSpPr>
          <p:nvPr>
            <p:ph type="sldNum" sz="quarter" idx="5"/>
          </p:nvPr>
        </p:nvSpPr>
        <p:spPr/>
        <p:txBody>
          <a:bodyPr/>
          <a:lstStyle/>
          <a:p>
            <a:fld id="{2AEDF837-FFD0-B148-9DB5-4E257F2DA1EF}" type="slidenum">
              <a:rPr lang="en-US" smtClean="0"/>
              <a:t>4</a:t>
            </a:fld>
            <a:endParaRPr lang="en-US"/>
          </a:p>
        </p:txBody>
      </p:sp>
    </p:spTree>
    <p:extLst>
      <p:ext uri="{BB962C8B-B14F-4D97-AF65-F5344CB8AC3E}">
        <p14:creationId xmlns:p14="http://schemas.microsoft.com/office/powerpoint/2010/main" val="206117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58329-D7BE-8C1A-FE94-24A76803D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80D39-71E3-655C-6FF8-C85511575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297DC-CCC1-2E46-7C10-1CC1E66C7D10}"/>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69A45E6-7BA9-842F-94A9-20ABC259658C}"/>
              </a:ext>
            </a:extLst>
          </p:cNvPr>
          <p:cNvSpPr>
            <a:spLocks noGrp="1"/>
          </p:cNvSpPr>
          <p:nvPr>
            <p:ph type="sldNum" sz="quarter" idx="5"/>
          </p:nvPr>
        </p:nvSpPr>
        <p:spPr/>
        <p:txBody>
          <a:bodyPr/>
          <a:lstStyle/>
          <a:p>
            <a:fld id="{2AEDF837-FFD0-B148-9DB5-4E257F2DA1EF}" type="slidenum">
              <a:rPr lang="en-US" smtClean="0"/>
              <a:t>5</a:t>
            </a:fld>
            <a:endParaRPr lang="en-US"/>
          </a:p>
        </p:txBody>
      </p:sp>
    </p:spTree>
    <p:extLst>
      <p:ext uri="{BB962C8B-B14F-4D97-AF65-F5344CB8AC3E}">
        <p14:creationId xmlns:p14="http://schemas.microsoft.com/office/powerpoint/2010/main" val="408537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C6AD-BD58-0DFF-2502-35295B50C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00363B-D9AA-6E45-32BE-1CBF87463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94DA3-7E16-182C-AE1F-2AFAA8BE8FB6}"/>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2AEE2ADB-CD7E-8935-0105-E3EE13071D8A}"/>
              </a:ext>
            </a:extLst>
          </p:cNvPr>
          <p:cNvSpPr>
            <a:spLocks noGrp="1"/>
          </p:cNvSpPr>
          <p:nvPr>
            <p:ph type="sldNum" sz="quarter" idx="5"/>
          </p:nvPr>
        </p:nvSpPr>
        <p:spPr/>
        <p:txBody>
          <a:bodyPr/>
          <a:lstStyle/>
          <a:p>
            <a:fld id="{2AEDF837-FFD0-B148-9DB5-4E257F2DA1EF}" type="slidenum">
              <a:rPr lang="en-US" smtClean="0"/>
              <a:t>6</a:t>
            </a:fld>
            <a:endParaRPr lang="en-US"/>
          </a:p>
        </p:txBody>
      </p:sp>
    </p:spTree>
    <p:extLst>
      <p:ext uri="{BB962C8B-B14F-4D97-AF65-F5344CB8AC3E}">
        <p14:creationId xmlns:p14="http://schemas.microsoft.com/office/powerpoint/2010/main" val="3993794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7A67-70A0-959F-2C42-BE139BFCA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103E-4CDF-D75D-9B02-A7E77A358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AC0A5-BCE8-A8A6-B270-BCC59DD22DB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6AC7DB2E-452D-1C94-41A9-D957D8179BBA}"/>
              </a:ext>
            </a:extLst>
          </p:cNvPr>
          <p:cNvSpPr>
            <a:spLocks noGrp="1"/>
          </p:cNvSpPr>
          <p:nvPr>
            <p:ph type="sldNum" sz="quarter" idx="5"/>
          </p:nvPr>
        </p:nvSpPr>
        <p:spPr/>
        <p:txBody>
          <a:bodyPr/>
          <a:lstStyle/>
          <a:p>
            <a:fld id="{2AEDF837-FFD0-B148-9DB5-4E257F2DA1EF}" type="slidenum">
              <a:rPr lang="en-US" smtClean="0"/>
              <a:t>7</a:t>
            </a:fld>
            <a:endParaRPr lang="en-US"/>
          </a:p>
        </p:txBody>
      </p:sp>
    </p:spTree>
    <p:extLst>
      <p:ext uri="{BB962C8B-B14F-4D97-AF65-F5344CB8AC3E}">
        <p14:creationId xmlns:p14="http://schemas.microsoft.com/office/powerpoint/2010/main" val="3184112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68F-0DB1-B947-20EA-3A702221C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F8A3-9329-F527-07C3-7D87D5C7A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EA6FF-D7EB-832B-6C69-E70A62ECA990}"/>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38B40114-98E1-15AB-5BB2-19FD87A52179}"/>
              </a:ext>
            </a:extLst>
          </p:cNvPr>
          <p:cNvSpPr>
            <a:spLocks noGrp="1"/>
          </p:cNvSpPr>
          <p:nvPr>
            <p:ph type="sldNum" sz="quarter" idx="5"/>
          </p:nvPr>
        </p:nvSpPr>
        <p:spPr/>
        <p:txBody>
          <a:bodyPr/>
          <a:lstStyle/>
          <a:p>
            <a:fld id="{2AEDF837-FFD0-B148-9DB5-4E257F2DA1EF}" type="slidenum">
              <a:rPr lang="en-US" smtClean="0"/>
              <a:t>8</a:t>
            </a:fld>
            <a:endParaRPr lang="en-US"/>
          </a:p>
        </p:txBody>
      </p:sp>
    </p:spTree>
    <p:extLst>
      <p:ext uri="{BB962C8B-B14F-4D97-AF65-F5344CB8AC3E}">
        <p14:creationId xmlns:p14="http://schemas.microsoft.com/office/powerpoint/2010/main" val="422687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DFEC3-8487-43E8-A154-7C12CBC1FFF2}" type="slidenum">
              <a:rPr lang="en-US" smtClean="0"/>
              <a:t>9</a:t>
            </a:fld>
            <a:endParaRPr lang="en-US"/>
          </a:p>
        </p:txBody>
      </p:sp>
    </p:spTree>
    <p:extLst>
      <p:ext uri="{BB962C8B-B14F-4D97-AF65-F5344CB8AC3E}">
        <p14:creationId xmlns:p14="http://schemas.microsoft.com/office/powerpoint/2010/main" val="906790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278C-7928-4D0A-1BC5-DD9FD8F6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1E153-2660-0FDB-C7BC-878E79B3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37130-0D15-15C3-8D99-97E557DDF654}"/>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79973A4D-3AB0-70EE-A93F-A7172FBA8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A8296-0B7A-D3A9-EB7B-56085E041976}"/>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37511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5D6E-6AD4-D8BF-6383-4C511CA48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66C7F-3FAD-EB86-17FE-F7C0B79C1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46226-FCDB-FC27-A88F-3897C8BE2C85}"/>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ABF086FB-E12E-6634-BD46-7CCE6D61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6E092-C9E0-F30F-41EA-50274AFF449F}"/>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8317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5DDC6-5B99-382F-EEA3-A2D362F0C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77EBF-EC11-02C9-F375-48DD4F48B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3D2B-6C5A-944C-64BB-3B1EC5155910}"/>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024E6FEA-4088-13A2-1AA2-17D616CBB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44BBB-E3AF-5EF3-1E5D-2F87CE37DF52}"/>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70721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AE7D-CE24-0A56-B4D7-1D676CFCB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3F63C-8E6D-2FE6-0008-82EF2BC26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6DBE4-C8DC-0A9E-23B0-6816CFE6E584}"/>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7FD9D91F-7C45-2303-3EF5-F7CA4485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C2B56-4F0E-4CA2-C076-43C8C8C016C4}"/>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80118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CB6-6C33-586A-5B06-B5A95C04B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C9886-0C28-0C74-8541-7D4C9E163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97726-9DA8-AE03-9F2E-4ECA1EC70F16}"/>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35421897-1A99-5B88-8B98-003C1E1B6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A4E7-9FBC-CD70-5131-051A43E6892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0816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42F-3595-E6FC-19E2-0C25D32B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69D4-CAA3-CEF2-9761-EB5A3943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5804-0D27-A083-DBCD-7052C9DA1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08565-457E-740B-F67E-8E2D41F482EB}"/>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6" name="Footer Placeholder 5">
            <a:extLst>
              <a:ext uri="{FF2B5EF4-FFF2-40B4-BE49-F238E27FC236}">
                <a16:creationId xmlns:a16="http://schemas.microsoft.com/office/drawing/2014/main" id="{0AC2FA4D-FA4F-AFFE-BD4C-5BA505B0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73104-02B0-1963-ED3E-9D3BEEF9E278}"/>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710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138-4759-4282-4AC4-94AC0D4A4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BE7E2-BBED-210F-9364-02D12F3A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5DCCD-30A3-8CAB-FE78-140FCF76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819F9-8899-AC12-2809-022083DF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3885E-4664-F15B-2574-4DE176C05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49CEA-BAF2-B97D-97B2-6EF42C8FAC80}"/>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8" name="Footer Placeholder 7">
            <a:extLst>
              <a:ext uri="{FF2B5EF4-FFF2-40B4-BE49-F238E27FC236}">
                <a16:creationId xmlns:a16="http://schemas.microsoft.com/office/drawing/2014/main" id="{4BA87D90-9199-7133-A558-DC73FA964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57317C-AB5E-B181-6E98-CB9F67E6EA63}"/>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9153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5AF6-2237-BADE-0E01-503789BDF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35D4E-F07F-8B5F-566E-932B0E0F4C24}"/>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4" name="Footer Placeholder 3">
            <a:extLst>
              <a:ext uri="{FF2B5EF4-FFF2-40B4-BE49-F238E27FC236}">
                <a16:creationId xmlns:a16="http://schemas.microsoft.com/office/drawing/2014/main" id="{B911B1B5-940B-AC33-66D7-291BBD67C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E437F-AE96-B9E6-F036-C7DF6B1D728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1609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2861-1E74-5CC6-E0B3-5C59DE12731D}"/>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3" name="Footer Placeholder 2">
            <a:extLst>
              <a:ext uri="{FF2B5EF4-FFF2-40B4-BE49-F238E27FC236}">
                <a16:creationId xmlns:a16="http://schemas.microsoft.com/office/drawing/2014/main" id="{2FC923CD-4E5F-7E14-3E9C-17C3B63F9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3D685-FB32-9D73-2DC3-E68474680C7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410881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2E0-1512-2176-94CE-A968C74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4E357-61D3-1185-D238-6EF4CF45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2EA8-FE63-3822-CF92-03CC9A23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A30A6-8B45-84EE-DBC9-37F87468C441}"/>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6" name="Footer Placeholder 5">
            <a:extLst>
              <a:ext uri="{FF2B5EF4-FFF2-40B4-BE49-F238E27FC236}">
                <a16:creationId xmlns:a16="http://schemas.microsoft.com/office/drawing/2014/main" id="{C4D1BCE4-C0F0-E753-A668-C7F8B036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1D78-BEC6-1141-6BA7-AD99A04A9A1E}"/>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30746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D26-ECF1-93AF-2F60-8CD5A375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BD642-4D6A-CE0A-4862-BD255FFAB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85964-9871-9584-1A44-14B73A0C2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E471B-708A-857D-40F8-ED538F959651}"/>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6" name="Footer Placeholder 5">
            <a:extLst>
              <a:ext uri="{FF2B5EF4-FFF2-40B4-BE49-F238E27FC236}">
                <a16:creationId xmlns:a16="http://schemas.microsoft.com/office/drawing/2014/main" id="{B52A518D-FD72-AA61-BFF7-7654A1608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5DA0A-DC69-D0B0-5706-4CFB080F1A4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5297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0C2E-D217-7936-2BCD-6A3D7E54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8FB87-95D2-8F93-6C5D-16A3D71E7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98F46-F37A-115C-6F0B-ABA79E13D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2971AB35-BE8A-69E2-D06C-5DEAA94A5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F1A91-24B2-79CF-CA72-F6C35C260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524CC-CE15-904E-9189-882610A92012}" type="slidenum">
              <a:rPr lang="en-US" smtClean="0"/>
              <a:t>‹#›</a:t>
            </a:fld>
            <a:endParaRPr lang="en-US"/>
          </a:p>
        </p:txBody>
      </p:sp>
    </p:spTree>
    <p:extLst>
      <p:ext uri="{BB962C8B-B14F-4D97-AF65-F5344CB8AC3E}">
        <p14:creationId xmlns:p14="http://schemas.microsoft.com/office/powerpoint/2010/main" val="295682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shuzhao-li-lab/pcpfm_tutorials"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D157-8619-4E32-05D2-510A0869E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D3A7-C9AB-FD5D-BF90-F151B8092BA9}"/>
              </a:ext>
            </a:extLst>
          </p:cNvPr>
          <p:cNvSpPr>
            <a:spLocks noGrp="1"/>
          </p:cNvSpPr>
          <p:nvPr>
            <p:ph type="ctrTitle"/>
          </p:nvPr>
        </p:nvSpPr>
        <p:spPr>
          <a:xfrm>
            <a:off x="1524000" y="643392"/>
            <a:ext cx="9144000" cy="2387600"/>
          </a:xfrm>
        </p:spPr>
        <p:txBody>
          <a:bodyPr>
            <a:normAutofit/>
          </a:bodyPr>
          <a:lstStyle/>
          <a:p>
            <a:r>
              <a:rPr lang="en-US" sz="2800" dirty="0" err="1">
                <a:effectLst/>
                <a:latin typeface="Lato" panose="020F0502020204030203" pitchFamily="34" charset="0"/>
                <a:ea typeface="Lato" panose="020F0502020204030203" pitchFamily="34" charset="0"/>
                <a:cs typeface="Lato" panose="020F0502020204030203" pitchFamily="34" charset="0"/>
              </a:rPr>
              <a:t>pcpfm</a:t>
            </a:r>
            <a:r>
              <a:rPr lang="en-US" sz="2800" dirty="0">
                <a:effectLst/>
                <a:latin typeface="Lato" panose="020F0502020204030203" pitchFamily="34" charset="0"/>
                <a:ea typeface="Lato" panose="020F0502020204030203" pitchFamily="34" charset="0"/>
                <a:cs typeface="Lato" panose="020F0502020204030203" pitchFamily="34" charset="0"/>
              </a:rPr>
              <a:t>: A Python-centric pipeline for high-fidelity and high-performance LC-MS metabolomics data processing.</a:t>
            </a:r>
            <a:endParaRPr lang="en-US" sz="8000" dirty="0">
              <a:latin typeface="Lato" panose="020F0502020204030203" pitchFamily="34" charset="0"/>
              <a:ea typeface="Lato" panose="020F0502020204030203" pitchFamily="34" charset="0"/>
              <a:cs typeface="Lato" panose="020F0502020204030203" pitchFamily="34" charset="0"/>
            </a:endParaRPr>
          </a:p>
        </p:txBody>
      </p:sp>
      <p:sp>
        <p:nvSpPr>
          <p:cNvPr id="3" name="Subtitle 2">
            <a:extLst>
              <a:ext uri="{FF2B5EF4-FFF2-40B4-BE49-F238E27FC236}">
                <a16:creationId xmlns:a16="http://schemas.microsoft.com/office/drawing/2014/main" id="{18F65233-93C1-DD63-C704-017FA8CFC4B5}"/>
              </a:ext>
            </a:extLst>
          </p:cNvPr>
          <p:cNvSpPr>
            <a:spLocks noGrp="1"/>
          </p:cNvSpPr>
          <p:nvPr>
            <p:ph type="subTitle" idx="1"/>
          </p:nvPr>
        </p:nvSpPr>
        <p:spPr>
          <a:xfrm>
            <a:off x="1524000" y="3678239"/>
            <a:ext cx="9144000" cy="1655762"/>
          </a:xfrm>
        </p:spPr>
        <p:txBody>
          <a:bodyPr>
            <a:normAutofit fontScale="85000" lnSpcReduction="20000"/>
          </a:bodyPr>
          <a:lstStyle/>
          <a:p>
            <a:pPr algn="r">
              <a:lnSpc>
                <a:spcPct val="110000"/>
              </a:lnSpc>
            </a:pPr>
            <a:r>
              <a:rPr lang="en-US" dirty="0"/>
              <a:t>Joshua Mitchell M.D./Ph.D.</a:t>
            </a:r>
          </a:p>
          <a:p>
            <a:pPr algn="r">
              <a:lnSpc>
                <a:spcPct val="110000"/>
              </a:lnSpc>
            </a:pPr>
            <a:r>
              <a:rPr lang="en-US" dirty="0"/>
              <a:t> Data Scientist</a:t>
            </a:r>
          </a:p>
          <a:p>
            <a:pPr algn="r">
              <a:lnSpc>
                <a:spcPct val="110000"/>
              </a:lnSpc>
            </a:pPr>
            <a:r>
              <a:rPr lang="en-US" dirty="0" err="1"/>
              <a:t>Shuzhao</a:t>
            </a:r>
            <a:r>
              <a:rPr lang="en-US" dirty="0"/>
              <a:t> Li Group</a:t>
            </a:r>
          </a:p>
          <a:p>
            <a:pPr algn="r">
              <a:lnSpc>
                <a:spcPct val="110000"/>
              </a:lnSpc>
            </a:pPr>
            <a:r>
              <a:rPr lang="en-US" dirty="0"/>
              <a:t> The Jackson Laboratory for Genomic Medicine</a:t>
            </a:r>
          </a:p>
          <a:p>
            <a:endParaRPr lang="en-US" dirty="0"/>
          </a:p>
        </p:txBody>
      </p:sp>
    </p:spTree>
    <p:extLst>
      <p:ext uri="{BB962C8B-B14F-4D97-AF65-F5344CB8AC3E}">
        <p14:creationId xmlns:p14="http://schemas.microsoft.com/office/powerpoint/2010/main" val="80970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9175F2B3-A203-CE1D-B234-588309472CF6}"/>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pic>
        <p:nvPicPr>
          <p:cNvPr id="70" name="Picture 69">
            <a:extLst>
              <a:ext uri="{FF2B5EF4-FFF2-40B4-BE49-F238E27FC236}">
                <a16:creationId xmlns:a16="http://schemas.microsoft.com/office/drawing/2014/main" id="{8ECBE650-C00F-1A8C-A3A8-F472A7943FE7}"/>
              </a:ext>
            </a:extLst>
          </p:cNvPr>
          <p:cNvPicPr>
            <a:picLocks noChangeAspect="1"/>
          </p:cNvPicPr>
          <p:nvPr/>
        </p:nvPicPr>
        <p:blipFill rotWithShape="1">
          <a:blip r:embed="rId3"/>
          <a:srcRect r="74766"/>
          <a:stretch/>
        </p:blipFill>
        <p:spPr>
          <a:xfrm>
            <a:off x="299905" y="1653632"/>
            <a:ext cx="1764173" cy="3915979"/>
          </a:xfrm>
          <a:prstGeom prst="rect">
            <a:avLst/>
          </a:prstGeom>
        </p:spPr>
      </p:pic>
    </p:spTree>
    <p:extLst>
      <p:ext uri="{BB962C8B-B14F-4D97-AF65-F5344CB8AC3E}">
        <p14:creationId xmlns:p14="http://schemas.microsoft.com/office/powerpoint/2010/main" val="3155270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1D789-3999-2ED0-E709-46DDB6E7473A}"/>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C5430E39-06BE-00FD-A293-44FCFE9847F1}"/>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pic>
        <p:nvPicPr>
          <p:cNvPr id="70" name="Picture 69">
            <a:extLst>
              <a:ext uri="{FF2B5EF4-FFF2-40B4-BE49-F238E27FC236}">
                <a16:creationId xmlns:a16="http://schemas.microsoft.com/office/drawing/2014/main" id="{91F02CC9-F3B1-EA90-64C4-A652689FBD31}"/>
              </a:ext>
            </a:extLst>
          </p:cNvPr>
          <p:cNvPicPr>
            <a:picLocks noChangeAspect="1"/>
          </p:cNvPicPr>
          <p:nvPr/>
        </p:nvPicPr>
        <p:blipFill rotWithShape="1">
          <a:blip r:embed="rId2"/>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0B437B44-C16C-7092-9641-46697513A422}"/>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18DDD1A-F974-E174-8464-C9DD9814CB30}"/>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348BC28-62DA-85F5-A633-5EF8F8940AA3}"/>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6D855340-8FF3-0C5A-04AE-C311433C486D}"/>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56D05A47-A544-C92B-7CC5-C72F91EB1A72}"/>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B6B2949-0911-1BF3-E46B-495233EAC118}"/>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ED50934-948F-8D0D-8906-5A61DBE7848E}"/>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5805860-1DC7-A66E-D02E-45B8628DE2DB}"/>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33C74DB-4018-AF1B-A4A5-F9E987AA09DF}"/>
              </a:ext>
            </a:extLst>
          </p:cNvPr>
          <p:cNvSpPr/>
          <p:nvPr/>
        </p:nvSpPr>
        <p:spPr>
          <a:xfrm>
            <a:off x="4815472" y="364576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4C0A192-E6C0-CB33-025C-FD81D9B327A8}"/>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3783E99-E1F2-6CC1-68B3-9115484A3EF8}"/>
              </a:ext>
            </a:extLst>
          </p:cNvPr>
          <p:cNvSpPr txBox="1"/>
          <p:nvPr/>
        </p:nvSpPr>
        <p:spPr>
          <a:xfrm>
            <a:off x="4014986" y="2706707"/>
            <a:ext cx="1957542" cy="369332"/>
          </a:xfrm>
          <a:prstGeom prst="rect">
            <a:avLst/>
          </a:prstGeom>
          <a:noFill/>
        </p:spPr>
        <p:txBody>
          <a:bodyPr wrap="square" rtlCol="0">
            <a:spAutoFit/>
          </a:bodyPr>
          <a:lstStyle/>
          <a:p>
            <a:pPr algn="ctr"/>
            <a:r>
              <a:rPr lang="en-US" dirty="0"/>
              <a:t>Peak Detect</a:t>
            </a:r>
          </a:p>
        </p:txBody>
      </p:sp>
      <p:pic>
        <p:nvPicPr>
          <p:cNvPr id="3074" name="Picture 2" descr="undefined">
            <a:extLst>
              <a:ext uri="{FF2B5EF4-FFF2-40B4-BE49-F238E27FC236}">
                <a16:creationId xmlns:a16="http://schemas.microsoft.com/office/drawing/2014/main" id="{4871B8E2-488D-6201-C8B1-D261351E4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E500EA-2031-6638-672D-E284DD6DF7F0}"/>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Tree>
    <p:extLst>
      <p:ext uri="{BB962C8B-B14F-4D97-AF65-F5344CB8AC3E}">
        <p14:creationId xmlns:p14="http://schemas.microsoft.com/office/powerpoint/2010/main" val="3174547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E0A8-044C-1D6E-285C-DB39F759E262}"/>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3C51F6EA-B249-2C28-C12A-766829C1E22E}"/>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5BC6223F-3A8F-21EC-8BE7-4CE479BA776F}"/>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7A6EA4-E4B2-D3F9-E384-71FCA24AD8C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FAC96-9C00-F764-875F-67A7B4B15E6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37AD120E-A97C-6835-5569-AB0C7507530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281AB06C-D426-5B20-B6A3-E15DFD25FDD0}"/>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796BAC-AB91-E808-8004-78ADD3D9585A}"/>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73769C-361D-5225-67F4-A36FF791BAED}"/>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9EC432-CCF5-0548-35D1-3E068CE1C42F}"/>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6115D60C-E989-08CA-0050-3499BFE26548}"/>
              </a:ext>
            </a:extLst>
          </p:cNvPr>
          <p:cNvPicPr>
            <a:picLocks noChangeAspect="1"/>
          </p:cNvPicPr>
          <p:nvPr/>
        </p:nvPicPr>
        <p:blipFill rotWithShape="1">
          <a:blip r:embed="rId3"/>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7C7B2059-F5E4-3B02-0E65-105817E55CF3}"/>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A744A7B-45C3-8744-F9B5-42EA9B2D2DB1}"/>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8DE45C4-B915-B3B3-A30D-4DB9E6535389}"/>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97B8E8D4-FAAE-C4C5-C2DB-3D748B5343D0}"/>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8E6773E5-3BF7-2350-A99D-05C3997B60BD}"/>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1BCA2E8-276D-D546-61D5-6C1E5D3FEE5C}"/>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64E209A-748C-3C8B-5BAD-99A2B8E672E6}"/>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ABB2E76-DDC2-CAC6-6032-8A8A9C5A7EAD}"/>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396CB93-B55B-0D59-3158-3D95B894A7A4}"/>
              </a:ext>
            </a:extLst>
          </p:cNvPr>
          <p:cNvSpPr/>
          <p:nvPr/>
        </p:nvSpPr>
        <p:spPr>
          <a:xfrm>
            <a:off x="4815472" y="364576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8CD66150-9A66-6B38-D351-8F05D30B656D}"/>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DB96BB-BDFD-CEEC-3280-8B12CE6ED5F8}"/>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pic>
        <p:nvPicPr>
          <p:cNvPr id="3" name="Picture 2" descr="undefined">
            <a:extLst>
              <a:ext uri="{FF2B5EF4-FFF2-40B4-BE49-F238E27FC236}">
                <a16:creationId xmlns:a16="http://schemas.microsoft.com/office/drawing/2014/main" id="{893F393A-38F6-B954-81DD-28E5CDD91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3A21C4-A9A7-C3FA-DF20-FF2488699B4F}"/>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sp>
        <p:nvSpPr>
          <p:cNvPr id="6" name="TextBox 5">
            <a:extLst>
              <a:ext uri="{FF2B5EF4-FFF2-40B4-BE49-F238E27FC236}">
                <a16:creationId xmlns:a16="http://schemas.microsoft.com/office/drawing/2014/main" id="{8369AEA0-7F6F-F4C8-8A2B-DADE64D11546}"/>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Tree>
    <p:extLst>
      <p:ext uri="{BB962C8B-B14F-4D97-AF65-F5344CB8AC3E}">
        <p14:creationId xmlns:p14="http://schemas.microsoft.com/office/powerpoint/2010/main" val="212460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CE31F92E-0A8A-62F5-5483-3197E38C600A}"/>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30B8681F-B3FA-9F62-4EBD-C1BD273FC00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D43FA5-0C9B-DF0A-FFA7-5BA9DD0014F9}"/>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CB8CD2-97AC-2F76-7B33-E52F7C1924E0}"/>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ABE45484-8D35-4E15-6AE5-2646B9E8D8A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7F228DD2-E0DB-E596-90AE-1043B2AC371D}"/>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0827-F154-A6F7-2EC4-FC1B90C75FC4}"/>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16A685-460E-800B-6240-94FC77468CBD}"/>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647FE4CB-013B-7A30-9FB5-7C0EB1EA8CF2}"/>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D8B998CC-36F7-09DE-678C-422474BD0B0E}"/>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A27AE-3E4D-1546-8575-82B83B0D1C9D}"/>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44F903-E6F4-52E9-E099-62D396640590}"/>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4B68DD-736C-BDFB-06E6-AB9B4C4C4927}"/>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EB2517-788F-DA60-E435-B9EB49E784A8}"/>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F43860-AE39-E070-8F20-CAD7F8851B57}"/>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AF4005-A548-A4FC-903E-08700DE12711}"/>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BB1512-3FC0-A120-F55C-222B88C09005}"/>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62FB5-477E-1CB2-859C-A5B50AB572F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2D35F4-F7A8-23F1-2700-4720C91E2BD8}"/>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159B7D8-C2A7-551A-32B0-2BD86C869089}"/>
              </a:ext>
            </a:extLst>
          </p:cNvPr>
          <p:cNvCxnSpPr>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E8B190-6048-B9DE-2FE8-69601D8E1C9A}"/>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8072A-DBC0-9329-D88C-1F0219949438}"/>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9AC439-862E-D5B3-D50D-ABD72D90D2BD}"/>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D6B920-8D79-5367-FE9A-F261AF6A9F51}"/>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7CAB9798-668F-E8EF-1625-98211BBCD7EB}"/>
              </a:ext>
            </a:extLst>
          </p:cNvPr>
          <p:cNvPicPr>
            <a:picLocks noChangeAspect="1"/>
          </p:cNvPicPr>
          <p:nvPr/>
        </p:nvPicPr>
        <p:blipFill rotWithShape="1">
          <a:blip r:embed="rId3"/>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8672C6EB-1691-22E0-D454-61A1043FD00C}"/>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A373C1-5E8F-0455-C196-342060C892B1}"/>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F546514-F288-516E-56EA-1DAA97B7B4AC}"/>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33951A20-18B9-D7F3-E970-A7C430458C1B}"/>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D7A4043F-1990-49C5-3244-227C9DB3698C}"/>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1487E35-6F4D-6C49-278F-187A5926FF32}"/>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86D92B1-B0E1-F34A-7298-0E1F42B79290}"/>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389A5C6-8FC3-EAAF-247D-36DFDCAA52C1}"/>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700942E-1AC3-8D04-B5BE-8CD70DA9D18E}"/>
              </a:ext>
            </a:extLst>
          </p:cNvPr>
          <p:cNvSpPr/>
          <p:nvPr/>
        </p:nvSpPr>
        <p:spPr>
          <a:xfrm>
            <a:off x="4815472" y="364576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E55C48E-E19C-56BF-0C7D-0AAD659E2EC5}"/>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81A1A4-3304-163F-99D8-4822B4EA34BF}"/>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pic>
        <p:nvPicPr>
          <p:cNvPr id="31" name="Picture 2" descr="undefined">
            <a:extLst>
              <a:ext uri="{FF2B5EF4-FFF2-40B4-BE49-F238E27FC236}">
                <a16:creationId xmlns:a16="http://schemas.microsoft.com/office/drawing/2014/main" id="{01B79EDE-420C-81AF-D943-BBFFE6EC2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62EB4E1-907D-679D-EF47-CD75815969A0}"/>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sp>
        <p:nvSpPr>
          <p:cNvPr id="35" name="TextBox 34">
            <a:extLst>
              <a:ext uri="{FF2B5EF4-FFF2-40B4-BE49-F238E27FC236}">
                <a16:creationId xmlns:a16="http://schemas.microsoft.com/office/drawing/2014/main" id="{BC1B91DC-B903-7CAD-3D1D-514FA198DF0A}"/>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Tree>
    <p:extLst>
      <p:ext uri="{BB962C8B-B14F-4D97-AF65-F5344CB8AC3E}">
        <p14:creationId xmlns:p14="http://schemas.microsoft.com/office/powerpoint/2010/main" val="397765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C68C5-513B-1FDF-E74F-2CDFE312EDE1}"/>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6D940D40-8500-0607-DE26-A4C13FAAF34B}"/>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A6D90C20-013F-C883-AD09-F16991CB8661}"/>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45E79E-1146-14F6-0A9B-A3CDF1A54F53}"/>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21EE1F5-2CF7-B33F-E5A1-AE0FC823CC04}"/>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26B2A555-5A48-3A07-2D04-77DAE4C28956}"/>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89EFFC83-B6AC-2A3A-5F18-2988D1420BAE}"/>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367A3A-9AF4-8FB7-15DF-E418EE417CED}"/>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ADB56E-39CB-683D-D641-1F73DD905BEC}"/>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235B0B91-BC86-D1C1-8DCE-E002735BDB03}"/>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F5B58AA3-BA32-EFD9-89E6-1B9B3D105CD6}"/>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BCC9FC-D2F1-F10A-C715-E28F8E22288A}"/>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8C22955-9BAB-29BF-95CB-BCCE717E1FD5}"/>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4979E61-BC34-F962-4E21-76706FE1ED29}"/>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CE5CB49-76FA-D1DC-94D6-A37302584A42}"/>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6F80777-C63B-C685-863A-CED83EE8A7D0}"/>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7790BFD-9242-E731-1614-DB02AE152FF8}"/>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088C6C1-09E1-9094-89D4-EBF2C4DB4304}"/>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4EFBCDF-4C8B-44EA-3D18-A8D7BA6ED7AE}"/>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FACA8FB-B9F5-8EA0-F3FD-50AFA1A9EC89}"/>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A91EDEE2-D04B-1FE4-F27D-C572A942FFFC}"/>
              </a:ext>
            </a:extLst>
          </p:cNvPr>
          <p:cNvCxnSpPr>
            <a:cxnSpLocks/>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5F8A5D-DE95-2AA7-5CD5-BDF7499DBCBB}"/>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B6E6CF-8BDD-0B21-50D5-626ECB839ACB}"/>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98E1681-2E30-1730-7B46-EE5F5E5F02FF}"/>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BCD24C7-84CF-0D9B-973F-206E4C854770}"/>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DBC0A7-F54D-4B71-CCE3-6F14CC86ED3C}"/>
              </a:ext>
            </a:extLst>
          </p:cNvPr>
          <p:cNvCxnSpPr/>
          <p:nvPr/>
        </p:nvCxnSpPr>
        <p:spPr>
          <a:xfrm>
            <a:off x="10217907" y="3767767"/>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C2CAD9-FBD7-DA85-55C6-41C254889279}"/>
              </a:ext>
            </a:extLst>
          </p:cNvPr>
          <p:cNvCxnSpPr>
            <a:cxnSpLocks/>
          </p:cNvCxnSpPr>
          <p:nvPr/>
        </p:nvCxnSpPr>
        <p:spPr>
          <a:xfrm flipH="1">
            <a:off x="10217907" y="5599194"/>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7758D7D-7D80-4C29-E29F-336EE59415DA}"/>
              </a:ext>
            </a:extLst>
          </p:cNvPr>
          <p:cNvSpPr txBox="1"/>
          <p:nvPr/>
        </p:nvSpPr>
        <p:spPr>
          <a:xfrm>
            <a:off x="10738169" y="5746340"/>
            <a:ext cx="851338" cy="369332"/>
          </a:xfrm>
          <a:prstGeom prst="rect">
            <a:avLst/>
          </a:prstGeom>
          <a:noFill/>
        </p:spPr>
        <p:txBody>
          <a:bodyPr wrap="square" rtlCol="0">
            <a:spAutoFit/>
          </a:bodyPr>
          <a:lstStyle/>
          <a:p>
            <a:pPr algn="ctr"/>
            <a:r>
              <a:rPr lang="en-US" dirty="0"/>
              <a:t>m/z</a:t>
            </a:r>
          </a:p>
        </p:txBody>
      </p:sp>
      <p:sp>
        <p:nvSpPr>
          <p:cNvPr id="47" name="TextBox 46">
            <a:extLst>
              <a:ext uri="{FF2B5EF4-FFF2-40B4-BE49-F238E27FC236}">
                <a16:creationId xmlns:a16="http://schemas.microsoft.com/office/drawing/2014/main" id="{581620E3-6E6F-DD5B-EBF3-D11F9266B643}"/>
              </a:ext>
            </a:extLst>
          </p:cNvPr>
          <p:cNvSpPr txBox="1"/>
          <p:nvPr/>
        </p:nvSpPr>
        <p:spPr>
          <a:xfrm rot="16200000">
            <a:off x="9471673" y="4497501"/>
            <a:ext cx="851338" cy="369332"/>
          </a:xfrm>
          <a:prstGeom prst="rect">
            <a:avLst/>
          </a:prstGeom>
          <a:noFill/>
        </p:spPr>
        <p:txBody>
          <a:bodyPr wrap="square" rtlCol="0">
            <a:spAutoFit/>
          </a:bodyPr>
          <a:lstStyle/>
          <a:p>
            <a:pPr algn="ctr"/>
            <a:r>
              <a:rPr lang="en-US" dirty="0"/>
              <a:t>rt</a:t>
            </a:r>
          </a:p>
        </p:txBody>
      </p:sp>
      <p:sp>
        <p:nvSpPr>
          <p:cNvPr id="48" name="Oval 47">
            <a:extLst>
              <a:ext uri="{FF2B5EF4-FFF2-40B4-BE49-F238E27FC236}">
                <a16:creationId xmlns:a16="http://schemas.microsoft.com/office/drawing/2014/main" id="{E3C1C628-B5D8-18DA-4409-0E34298C69A2}"/>
              </a:ext>
            </a:extLst>
          </p:cNvPr>
          <p:cNvSpPr/>
          <p:nvPr/>
        </p:nvSpPr>
        <p:spPr>
          <a:xfrm>
            <a:off x="10472783" y="390641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D9B5346-AEEA-4319-97DC-B8C9AF43A941}"/>
              </a:ext>
            </a:extLst>
          </p:cNvPr>
          <p:cNvSpPr/>
          <p:nvPr/>
        </p:nvSpPr>
        <p:spPr>
          <a:xfrm>
            <a:off x="11099462" y="425649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D76A2B9-1C49-C53D-54FB-1B9414E1DD3B}"/>
              </a:ext>
            </a:extLst>
          </p:cNvPr>
          <p:cNvSpPr/>
          <p:nvPr/>
        </p:nvSpPr>
        <p:spPr>
          <a:xfrm>
            <a:off x="10865607" y="4774383"/>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C749C7D-9578-5EEA-0658-E15334FA8EAB}"/>
              </a:ext>
            </a:extLst>
          </p:cNvPr>
          <p:cNvSpPr/>
          <p:nvPr/>
        </p:nvSpPr>
        <p:spPr>
          <a:xfrm>
            <a:off x="11657822" y="519971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40AD8D1-E1E6-5F69-0C69-6F0C16F73F1F}"/>
              </a:ext>
            </a:extLst>
          </p:cNvPr>
          <p:cNvSpPr/>
          <p:nvPr/>
        </p:nvSpPr>
        <p:spPr>
          <a:xfrm>
            <a:off x="11580312" y="394997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F68F5D-10A9-F389-187F-02C01A7F4512}"/>
              </a:ext>
            </a:extLst>
          </p:cNvPr>
          <p:cNvSpPr/>
          <p:nvPr/>
        </p:nvSpPr>
        <p:spPr>
          <a:xfrm>
            <a:off x="8547344" y="377263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2EF22B20-4A69-38DC-4375-B5929AC3D0D9}"/>
              </a:ext>
            </a:extLst>
          </p:cNvPr>
          <p:cNvCxnSpPr>
            <a:cxnSpLocks/>
            <a:stCxn id="48" idx="1"/>
            <a:endCxn id="18" idx="5"/>
          </p:cNvCxnSpPr>
          <p:nvPr/>
        </p:nvCxnSpPr>
        <p:spPr>
          <a:xfrm flipH="1" flipV="1">
            <a:off x="7470491" y="2595569"/>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93FE6E4-7D1D-4E71-CCF1-DB15AC648A07}"/>
              </a:ext>
            </a:extLst>
          </p:cNvPr>
          <p:cNvCxnSpPr>
            <a:cxnSpLocks/>
            <a:stCxn id="52" idx="1"/>
            <a:endCxn id="22" idx="5"/>
          </p:cNvCxnSpPr>
          <p:nvPr/>
        </p:nvCxnSpPr>
        <p:spPr>
          <a:xfrm flipH="1" flipV="1">
            <a:off x="8578020" y="263912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FB23784-1571-78AE-CCA9-D3F55CF8195F}"/>
              </a:ext>
            </a:extLst>
          </p:cNvPr>
          <p:cNvCxnSpPr>
            <a:cxnSpLocks/>
            <a:stCxn id="49" idx="1"/>
            <a:endCxn id="19" idx="5"/>
          </p:cNvCxnSpPr>
          <p:nvPr/>
        </p:nvCxnSpPr>
        <p:spPr>
          <a:xfrm flipH="1" flipV="1">
            <a:off x="8097170" y="294564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2496243-8CAF-600A-A5AC-E7809ACDA524}"/>
              </a:ext>
            </a:extLst>
          </p:cNvPr>
          <p:cNvCxnSpPr>
            <a:cxnSpLocks/>
            <a:stCxn id="50" idx="1"/>
            <a:endCxn id="20" idx="5"/>
          </p:cNvCxnSpPr>
          <p:nvPr/>
        </p:nvCxnSpPr>
        <p:spPr>
          <a:xfrm flipH="1" flipV="1">
            <a:off x="7863315" y="3463534"/>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73D6224-DAA3-EA92-9339-2AD2DFE46236}"/>
              </a:ext>
            </a:extLst>
          </p:cNvPr>
          <p:cNvCxnSpPr>
            <a:cxnSpLocks/>
            <a:stCxn id="51" idx="1"/>
            <a:endCxn id="53" idx="5"/>
          </p:cNvCxnSpPr>
          <p:nvPr/>
        </p:nvCxnSpPr>
        <p:spPr>
          <a:xfrm flipH="1" flipV="1">
            <a:off x="8702097" y="3927389"/>
            <a:ext cx="2982276" cy="12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716AAB28-E748-7288-AD5F-8C4344E87D52}"/>
              </a:ext>
            </a:extLst>
          </p:cNvPr>
          <p:cNvPicPr>
            <a:picLocks noChangeAspect="1"/>
          </p:cNvPicPr>
          <p:nvPr/>
        </p:nvPicPr>
        <p:blipFill rotWithShape="1">
          <a:blip r:embed="rId3"/>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55D866D9-B831-CB7B-53A6-44B05BBEE163}"/>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A6902F4-8D96-C3DF-8209-2EE1AB003064}"/>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45ACC77-7069-5B89-D295-2C2FEDBF81BF}"/>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F5154CE2-B52B-DD57-C3A2-23E654F4990C}"/>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0688BB18-994F-BFBE-7B1D-749620FFDFC5}"/>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720201C-7C72-0248-3838-B84B8AAAE48C}"/>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7C522A4-5971-1A3F-C890-51B3A6049D63}"/>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A0E5273-6CF3-D54A-F7E3-E6D351D6F3CB}"/>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8671410-44BA-49CC-8B42-663BC588D715}"/>
              </a:ext>
            </a:extLst>
          </p:cNvPr>
          <p:cNvSpPr/>
          <p:nvPr/>
        </p:nvSpPr>
        <p:spPr>
          <a:xfrm>
            <a:off x="4815472" y="364576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4E72803A-A3AB-971B-3743-7367EA8E559A}"/>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1EA71A9-142C-A437-C5EE-1DA656DD3527}"/>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cxnSp>
        <p:nvCxnSpPr>
          <p:cNvPr id="2" name="Straight Arrow Connector 1">
            <a:extLst>
              <a:ext uri="{FF2B5EF4-FFF2-40B4-BE49-F238E27FC236}">
                <a16:creationId xmlns:a16="http://schemas.microsoft.com/office/drawing/2014/main" id="{96637346-96B8-A707-9EF4-300919ED1B64}"/>
              </a:ext>
            </a:extLst>
          </p:cNvPr>
          <p:cNvCxnSpPr>
            <a:cxnSpLocks/>
          </p:cNvCxnSpPr>
          <p:nvPr/>
        </p:nvCxnSpPr>
        <p:spPr>
          <a:xfrm flipV="1">
            <a:off x="8262261" y="3976528"/>
            <a:ext cx="340688" cy="13501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31CAEE-1767-9BD2-BFD3-BFAFF53E9F83}"/>
              </a:ext>
            </a:extLst>
          </p:cNvPr>
          <p:cNvSpPr txBox="1"/>
          <p:nvPr/>
        </p:nvSpPr>
        <p:spPr>
          <a:xfrm>
            <a:off x="7349178" y="5321899"/>
            <a:ext cx="1826165" cy="646331"/>
          </a:xfrm>
          <a:prstGeom prst="rect">
            <a:avLst/>
          </a:prstGeom>
          <a:noFill/>
        </p:spPr>
        <p:txBody>
          <a:bodyPr wrap="square" rtlCol="0">
            <a:spAutoFit/>
          </a:bodyPr>
          <a:lstStyle/>
          <a:p>
            <a:pPr algn="ctr"/>
            <a:r>
              <a:rPr lang="en-US" dirty="0"/>
              <a:t>Failed correspondence</a:t>
            </a:r>
          </a:p>
        </p:txBody>
      </p:sp>
      <p:sp>
        <p:nvSpPr>
          <p:cNvPr id="28" name="TextBox 27">
            <a:extLst>
              <a:ext uri="{FF2B5EF4-FFF2-40B4-BE49-F238E27FC236}">
                <a16:creationId xmlns:a16="http://schemas.microsoft.com/office/drawing/2014/main" id="{438BD043-A26B-06D8-C4DC-4ADE5136F615}"/>
              </a:ext>
            </a:extLst>
          </p:cNvPr>
          <p:cNvSpPr txBox="1"/>
          <p:nvPr/>
        </p:nvSpPr>
        <p:spPr>
          <a:xfrm>
            <a:off x="299905" y="5931006"/>
            <a:ext cx="11245540" cy="646331"/>
          </a:xfrm>
          <a:prstGeom prst="rect">
            <a:avLst/>
          </a:prstGeom>
          <a:noFill/>
        </p:spPr>
        <p:txBody>
          <a:bodyPr wrap="square" rtlCol="0">
            <a:spAutoFit/>
          </a:bodyPr>
          <a:lstStyle/>
          <a:p>
            <a:pPr algn="ctr"/>
            <a:r>
              <a:rPr lang="en-US" dirty="0"/>
              <a:t>Peak picking then alignment makes alignment more difficult (2d alignment).</a:t>
            </a:r>
          </a:p>
          <a:p>
            <a:pPr algn="ctr"/>
            <a:r>
              <a:rPr lang="en-US" dirty="0"/>
              <a:t>Fails to fully leverage the high m/z resolution of modern LC-MS instruments</a:t>
            </a:r>
          </a:p>
        </p:txBody>
      </p:sp>
      <p:sp>
        <p:nvSpPr>
          <p:cNvPr id="3" name="TextBox 2">
            <a:extLst>
              <a:ext uri="{FF2B5EF4-FFF2-40B4-BE49-F238E27FC236}">
                <a16:creationId xmlns:a16="http://schemas.microsoft.com/office/drawing/2014/main" id="{C0F47F8E-AE95-EB55-13BF-135CDADF2558}"/>
              </a:ext>
            </a:extLst>
          </p:cNvPr>
          <p:cNvSpPr txBox="1"/>
          <p:nvPr/>
        </p:nvSpPr>
        <p:spPr>
          <a:xfrm>
            <a:off x="3841682" y="1147053"/>
            <a:ext cx="2128883" cy="369332"/>
          </a:xfrm>
          <a:prstGeom prst="rect">
            <a:avLst/>
          </a:prstGeom>
          <a:noFill/>
        </p:spPr>
        <p:txBody>
          <a:bodyPr wrap="square" rtlCol="0">
            <a:spAutoFit/>
          </a:bodyPr>
          <a:lstStyle/>
          <a:p>
            <a:r>
              <a:rPr lang="en-US" dirty="0"/>
              <a:t>Replace w/ XIC</a:t>
            </a:r>
          </a:p>
        </p:txBody>
      </p:sp>
      <p:pic>
        <p:nvPicPr>
          <p:cNvPr id="4" name="Picture 2" descr="undefined">
            <a:extLst>
              <a:ext uri="{FF2B5EF4-FFF2-40B4-BE49-F238E27FC236}">
                <a16:creationId xmlns:a16="http://schemas.microsoft.com/office/drawing/2014/main" id="{1D835915-4EC4-2DB4-9EA6-23AAFAD7E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26E0D1-389D-8937-27DB-67CD3376C1D0}"/>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sp>
        <p:nvSpPr>
          <p:cNvPr id="31" name="TextBox 30">
            <a:extLst>
              <a:ext uri="{FF2B5EF4-FFF2-40B4-BE49-F238E27FC236}">
                <a16:creationId xmlns:a16="http://schemas.microsoft.com/office/drawing/2014/main" id="{C1028687-BEDD-0CE5-5A73-6FB6B54F6915}"/>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Tree>
    <p:extLst>
      <p:ext uri="{BB962C8B-B14F-4D97-AF65-F5344CB8AC3E}">
        <p14:creationId xmlns:p14="http://schemas.microsoft.com/office/powerpoint/2010/main" val="1175486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Many Low-Quality Peaks Due to Low Mass Selectivity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2"/>
          <a:srcRect l="36491" t="9982" r="4789"/>
          <a:stretch/>
        </p:blipFill>
        <p:spPr>
          <a:xfrm>
            <a:off x="473657" y="1214411"/>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602816" y="314439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1249586" y="885148"/>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1148433" y="5426281"/>
            <a:ext cx="3586892"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p:txBody>
      </p:sp>
    </p:spTree>
    <p:extLst>
      <p:ext uri="{BB962C8B-B14F-4D97-AF65-F5344CB8AC3E}">
        <p14:creationId xmlns:p14="http://schemas.microsoft.com/office/powerpoint/2010/main" val="3728682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Many Low-Quality Peaks Due to Low Mass Selectivity</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8" name="Straight Arrow Connector 7">
            <a:extLst>
              <a:ext uri="{FF2B5EF4-FFF2-40B4-BE49-F238E27FC236}">
                <a16:creationId xmlns:a16="http://schemas.microsoft.com/office/drawing/2014/main" id="{0ACEAA8B-E9AB-D57D-B6F4-8EAA11440FF3}"/>
              </a:ext>
            </a:extLst>
          </p:cNvPr>
          <p:cNvCxnSpPr>
            <a:cxnSpLocks/>
          </p:cNvCxnSpPr>
          <p:nvPr/>
        </p:nvCxnSpPr>
        <p:spPr>
          <a:xfrm>
            <a:off x="6034003" y="5986796"/>
            <a:ext cx="6016234" cy="0"/>
          </a:xfrm>
          <a:prstGeom prst="straightConnector1">
            <a:avLst/>
          </a:prstGeom>
          <a:noFill/>
          <a:ln w="38100" cap="flat" cmpd="sng" algn="ctr">
            <a:solidFill>
              <a:srgbClr val="4472C4"/>
            </a:solidFill>
            <a:prstDash val="solid"/>
            <a:miter lim="800000"/>
            <a:tailEnd type="triangle"/>
          </a:ln>
          <a:effectLst/>
        </p:spPr>
      </p:cxnSp>
      <p:cxnSp>
        <p:nvCxnSpPr>
          <p:cNvPr id="9" name="Straight Arrow Connector 8">
            <a:extLst>
              <a:ext uri="{FF2B5EF4-FFF2-40B4-BE49-F238E27FC236}">
                <a16:creationId xmlns:a16="http://schemas.microsoft.com/office/drawing/2014/main" id="{54D23E81-3897-0794-D58F-B40D0A05DE2F}"/>
              </a:ext>
            </a:extLst>
          </p:cNvPr>
          <p:cNvCxnSpPr>
            <a:cxnSpLocks/>
          </p:cNvCxnSpPr>
          <p:nvPr/>
        </p:nvCxnSpPr>
        <p:spPr>
          <a:xfrm flipV="1">
            <a:off x="6054096" y="3472196"/>
            <a:ext cx="0" cy="2514600"/>
          </a:xfrm>
          <a:prstGeom prst="straightConnector1">
            <a:avLst/>
          </a:prstGeom>
          <a:noFill/>
          <a:ln w="28575" cap="flat" cmpd="sng" algn="ctr">
            <a:solidFill>
              <a:srgbClr val="4472C4"/>
            </a:solidFill>
            <a:prstDash val="solid"/>
            <a:miter lim="800000"/>
            <a:tailEnd type="triangle"/>
          </a:ln>
          <a:effectLst/>
        </p:spPr>
      </p:cxnSp>
      <p:pic>
        <p:nvPicPr>
          <p:cNvPr id="15" name="Picture 14">
            <a:extLst>
              <a:ext uri="{FF2B5EF4-FFF2-40B4-BE49-F238E27FC236}">
                <a16:creationId xmlns:a16="http://schemas.microsoft.com/office/drawing/2014/main" id="{DE1914D0-EA58-EEB7-A0B2-5CB06850EDF6}"/>
              </a:ext>
            </a:extLst>
          </p:cNvPr>
          <p:cNvPicPr>
            <a:picLocks noChangeAspect="1"/>
          </p:cNvPicPr>
          <p:nvPr/>
        </p:nvPicPr>
        <p:blipFill>
          <a:blip r:embed="rId2"/>
          <a:stretch>
            <a:fillRect/>
          </a:stretch>
        </p:blipFill>
        <p:spPr>
          <a:xfrm>
            <a:off x="6232310" y="3780405"/>
            <a:ext cx="1908037" cy="2020274"/>
          </a:xfrm>
          <a:prstGeom prst="rect">
            <a:avLst/>
          </a:prstGeom>
        </p:spPr>
      </p:pic>
      <p:pic>
        <p:nvPicPr>
          <p:cNvPr id="16" name="Picture 15">
            <a:extLst>
              <a:ext uri="{FF2B5EF4-FFF2-40B4-BE49-F238E27FC236}">
                <a16:creationId xmlns:a16="http://schemas.microsoft.com/office/drawing/2014/main" id="{CF20ED14-F350-DD8F-4217-C8BFCFEC83F6}"/>
              </a:ext>
            </a:extLst>
          </p:cNvPr>
          <p:cNvPicPr>
            <a:picLocks noChangeAspect="1"/>
          </p:cNvPicPr>
          <p:nvPr/>
        </p:nvPicPr>
        <p:blipFill>
          <a:blip r:embed="rId3"/>
          <a:stretch>
            <a:fillRect/>
          </a:stretch>
        </p:blipFill>
        <p:spPr>
          <a:xfrm>
            <a:off x="8213092" y="3780405"/>
            <a:ext cx="1908053" cy="2020291"/>
          </a:xfrm>
          <a:prstGeom prst="rect">
            <a:avLst/>
          </a:prstGeom>
        </p:spPr>
      </p:pic>
      <p:pic>
        <p:nvPicPr>
          <p:cNvPr id="17" name="Picture 16">
            <a:extLst>
              <a:ext uri="{FF2B5EF4-FFF2-40B4-BE49-F238E27FC236}">
                <a16:creationId xmlns:a16="http://schemas.microsoft.com/office/drawing/2014/main" id="{4B078B69-50BB-E191-4CC2-63377906237E}"/>
              </a:ext>
            </a:extLst>
          </p:cNvPr>
          <p:cNvPicPr>
            <a:picLocks noChangeAspect="1"/>
          </p:cNvPicPr>
          <p:nvPr/>
        </p:nvPicPr>
        <p:blipFill>
          <a:blip r:embed="rId4"/>
          <a:stretch>
            <a:fillRect/>
          </a:stretch>
        </p:blipFill>
        <p:spPr>
          <a:xfrm>
            <a:off x="10162277" y="3780405"/>
            <a:ext cx="1908053" cy="2020291"/>
          </a:xfrm>
          <a:prstGeom prst="rect">
            <a:avLst/>
          </a:prstGeom>
        </p:spPr>
      </p:pic>
      <p:sp>
        <p:nvSpPr>
          <p:cNvPr id="18" name="TextBox 17">
            <a:extLst>
              <a:ext uri="{FF2B5EF4-FFF2-40B4-BE49-F238E27FC236}">
                <a16:creationId xmlns:a16="http://schemas.microsoft.com/office/drawing/2014/main" id="{BD87B5E4-3C79-0E08-B1BB-D3E5A20BD3E8}"/>
              </a:ext>
            </a:extLst>
          </p:cNvPr>
          <p:cNvSpPr txBox="1"/>
          <p:nvPr/>
        </p:nvSpPr>
        <p:spPr>
          <a:xfrm>
            <a:off x="5392882" y="3347964"/>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19" name="TextBox 18">
            <a:extLst>
              <a:ext uri="{FF2B5EF4-FFF2-40B4-BE49-F238E27FC236}">
                <a16:creationId xmlns:a16="http://schemas.microsoft.com/office/drawing/2014/main" id="{5E480945-37C6-F28B-3689-E237E040FC23}"/>
              </a:ext>
            </a:extLst>
          </p:cNvPr>
          <p:cNvSpPr txBox="1"/>
          <p:nvPr/>
        </p:nvSpPr>
        <p:spPr>
          <a:xfrm>
            <a:off x="7373672" y="3336087"/>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55087717-E7F5-136F-5E28-391C567205E3}"/>
              </a:ext>
            </a:extLst>
          </p:cNvPr>
          <p:cNvSpPr txBox="1"/>
          <p:nvPr/>
        </p:nvSpPr>
        <p:spPr>
          <a:xfrm>
            <a:off x="9322857" y="3336087"/>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Asari</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E0A85E71-90CC-6193-8D6A-3590B3A60212}"/>
              </a:ext>
            </a:extLst>
          </p:cNvPr>
          <p:cNvSpPr txBox="1"/>
          <p:nvPr/>
        </p:nvSpPr>
        <p:spPr>
          <a:xfrm>
            <a:off x="7456675" y="617289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Selectivity</a:t>
            </a:r>
          </a:p>
        </p:txBody>
      </p:sp>
      <p:sp>
        <p:nvSpPr>
          <p:cNvPr id="26" name="TextBox 25">
            <a:extLst>
              <a:ext uri="{FF2B5EF4-FFF2-40B4-BE49-F238E27FC236}">
                <a16:creationId xmlns:a16="http://schemas.microsoft.com/office/drawing/2014/main" id="{C0807FF1-D85D-78C4-2375-DDAFCEBE0F0E}"/>
              </a:ext>
            </a:extLst>
          </p:cNvPr>
          <p:cNvSpPr txBox="1"/>
          <p:nvPr/>
        </p:nvSpPr>
        <p:spPr>
          <a:xfrm rot="16200000">
            <a:off x="4009709" y="4589733"/>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Kernel Density</a:t>
            </a:r>
          </a:p>
        </p:txBody>
      </p:sp>
      <p:graphicFrame>
        <p:nvGraphicFramePr>
          <p:cNvPr id="27" name="Table 8">
            <a:extLst>
              <a:ext uri="{FF2B5EF4-FFF2-40B4-BE49-F238E27FC236}">
                <a16:creationId xmlns:a16="http://schemas.microsoft.com/office/drawing/2014/main" id="{8BB02167-53D8-FCFF-4EA0-EAD43C2AA413}"/>
              </a:ext>
            </a:extLst>
          </p:cNvPr>
          <p:cNvGraphicFramePr>
            <a:graphicFrameLocks noGrp="1"/>
          </p:cNvGraphicFramePr>
          <p:nvPr/>
        </p:nvGraphicFramePr>
        <p:xfrm>
          <a:off x="6013437" y="1219855"/>
          <a:ext cx="3044475" cy="1737360"/>
        </p:xfrm>
        <a:graphic>
          <a:graphicData uri="http://schemas.openxmlformats.org/drawingml/2006/table">
            <a:tbl>
              <a:tblPr firstRow="1" bandRow="1"/>
              <a:tblGrid>
                <a:gridCol w="932120">
                  <a:extLst>
                    <a:ext uri="{9D8B030D-6E8A-4147-A177-3AD203B41FA5}">
                      <a16:colId xmlns:a16="http://schemas.microsoft.com/office/drawing/2014/main" val="1777078673"/>
                    </a:ext>
                  </a:extLst>
                </a:gridCol>
                <a:gridCol w="595030">
                  <a:extLst>
                    <a:ext uri="{9D8B030D-6E8A-4147-A177-3AD203B41FA5}">
                      <a16:colId xmlns:a16="http://schemas.microsoft.com/office/drawing/2014/main" val="238787769"/>
                    </a:ext>
                  </a:extLst>
                </a:gridCol>
                <a:gridCol w="892543">
                  <a:extLst>
                    <a:ext uri="{9D8B030D-6E8A-4147-A177-3AD203B41FA5}">
                      <a16:colId xmlns:a16="http://schemas.microsoft.com/office/drawing/2014/main" val="500315818"/>
                    </a:ext>
                  </a:extLst>
                </a:gridCol>
                <a:gridCol w="624782">
                  <a:extLst>
                    <a:ext uri="{9D8B030D-6E8A-4147-A177-3AD203B41FA5}">
                      <a16:colId xmlns:a16="http://schemas.microsoft.com/office/drawing/2014/main" val="863876267"/>
                    </a:ext>
                  </a:extLst>
                </a:gridCol>
              </a:tblGrid>
              <a:tr h="280671">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459268"/>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760.5857</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760.5807</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68</a:t>
                      </a: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7861621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760.5833</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60542272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760.5815</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67</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760.5826</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822805279"/>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87371002"/>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760.5847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32261836"/>
                  </a:ext>
                </a:extLst>
              </a:tr>
            </a:tbl>
          </a:graphicData>
        </a:graphic>
      </p:graphicFrame>
      <p:sp>
        <p:nvSpPr>
          <p:cNvPr id="30" name="TextBox 29">
            <a:extLst>
              <a:ext uri="{FF2B5EF4-FFF2-40B4-BE49-F238E27FC236}">
                <a16:creationId xmlns:a16="http://schemas.microsoft.com/office/drawing/2014/main" id="{C4487C9D-3BA2-E451-93B7-98A84516390F}"/>
              </a:ext>
            </a:extLst>
          </p:cNvPr>
          <p:cNvSpPr txBox="1"/>
          <p:nvPr/>
        </p:nvSpPr>
        <p:spPr>
          <a:xfrm>
            <a:off x="5010049" y="823456"/>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31" name="TextBox 30">
            <a:extLst>
              <a:ext uri="{FF2B5EF4-FFF2-40B4-BE49-F238E27FC236}">
                <a16:creationId xmlns:a16="http://schemas.microsoft.com/office/drawing/2014/main" id="{AA817CA4-F730-52EF-49E8-77F0B705A1CB}"/>
              </a:ext>
            </a:extLst>
          </p:cNvPr>
          <p:cNvSpPr txBox="1"/>
          <p:nvPr/>
        </p:nvSpPr>
        <p:spPr>
          <a:xfrm>
            <a:off x="6455838" y="811374"/>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5"/>
          <a:srcRect l="36491" t="9982" r="4789"/>
          <a:stretch/>
        </p:blipFill>
        <p:spPr>
          <a:xfrm>
            <a:off x="473657" y="1214411"/>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602816" y="314439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1249586" y="885148"/>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1148433" y="5426281"/>
            <a:ext cx="3586892"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a:p>
            <a:pPr algn="ct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39" name="Right Brace 38">
            <a:extLst>
              <a:ext uri="{FF2B5EF4-FFF2-40B4-BE49-F238E27FC236}">
                <a16:creationId xmlns:a16="http://schemas.microsoft.com/office/drawing/2014/main" id="{9E7937C0-B0A4-9DAE-2A17-067000A62E54}"/>
              </a:ext>
            </a:extLst>
          </p:cNvPr>
          <p:cNvSpPr/>
          <p:nvPr/>
        </p:nvSpPr>
        <p:spPr>
          <a:xfrm>
            <a:off x="9133609" y="1091045"/>
            <a:ext cx="189248" cy="191552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40" name="TextBox 39">
            <a:extLst>
              <a:ext uri="{FF2B5EF4-FFF2-40B4-BE49-F238E27FC236}">
                <a16:creationId xmlns:a16="http://schemas.microsoft.com/office/drawing/2014/main" id="{0AFD07BA-C551-5381-408E-401B6F8320EC}"/>
              </a:ext>
            </a:extLst>
          </p:cNvPr>
          <p:cNvSpPr txBox="1"/>
          <p:nvPr/>
        </p:nvSpPr>
        <p:spPr>
          <a:xfrm>
            <a:off x="9392193" y="1346178"/>
            <a:ext cx="2658044" cy="140525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Falsely resolved isobaric features due to poor mass alignment</a:t>
            </a:r>
          </a:p>
        </p:txBody>
      </p:sp>
    </p:spTree>
    <p:extLst>
      <p:ext uri="{BB962C8B-B14F-4D97-AF65-F5344CB8AC3E}">
        <p14:creationId xmlns:p14="http://schemas.microsoft.com/office/powerpoint/2010/main" val="398525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Leverages High Resolution Mass to Improve Data Quality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l="-1" t="7957" r="51951"/>
          <a:stretch/>
        </p:blipFill>
        <p:spPr>
          <a:xfrm>
            <a:off x="114427" y="1059366"/>
            <a:ext cx="4936543" cy="5406290"/>
          </a:xfrm>
          <a:prstGeom prst="rect">
            <a:avLst/>
          </a:prstGeom>
        </p:spPr>
      </p:pic>
    </p:spTree>
    <p:extLst>
      <p:ext uri="{BB962C8B-B14F-4D97-AF65-F5344CB8AC3E}">
        <p14:creationId xmlns:p14="http://schemas.microsoft.com/office/powerpoint/2010/main" val="1073427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Leverages High Resolution Mass to Improve Data Quality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t="7957" r="53433"/>
          <a:stretch/>
        </p:blipFill>
        <p:spPr>
          <a:xfrm>
            <a:off x="114427" y="1059366"/>
            <a:ext cx="4784143" cy="5406290"/>
          </a:xfrm>
          <a:prstGeom prst="rect">
            <a:avLst/>
          </a:prstGeom>
        </p:spPr>
      </p:pic>
      <p:cxnSp>
        <p:nvCxnSpPr>
          <p:cNvPr id="7" name="Curved Connector 6">
            <a:extLst>
              <a:ext uri="{FF2B5EF4-FFF2-40B4-BE49-F238E27FC236}">
                <a16:creationId xmlns:a16="http://schemas.microsoft.com/office/drawing/2014/main" id="{8382E127-DB32-A997-C3EF-DCCD9385033E}"/>
              </a:ext>
            </a:extLst>
          </p:cNvPr>
          <p:cNvCxnSpPr/>
          <p:nvPr/>
        </p:nvCxnSpPr>
        <p:spPr>
          <a:xfrm flipV="1">
            <a:off x="4898570" y="1589314"/>
            <a:ext cx="1052287"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466115" y="932037"/>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5617029" y="1948128"/>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834413" y="2930157"/>
            <a:ext cx="4191000" cy="936618"/>
          </a:xfrm>
          <a:prstGeom prst="rect">
            <a:avLst/>
          </a:prstGeom>
        </p:spPr>
      </p:pic>
      <p:sp>
        <p:nvSpPr>
          <p:cNvPr id="3" name="TextBox 2">
            <a:extLst>
              <a:ext uri="{FF2B5EF4-FFF2-40B4-BE49-F238E27FC236}">
                <a16:creationId xmlns:a16="http://schemas.microsoft.com/office/drawing/2014/main" id="{E0A0E3B8-5D48-BC0F-A4F6-83A2F4256807}"/>
              </a:ext>
            </a:extLst>
          </p:cNvPr>
          <p:cNvSpPr txBox="1"/>
          <p:nvPr/>
        </p:nvSpPr>
        <p:spPr>
          <a:xfrm>
            <a:off x="9986056" y="1786426"/>
            <a:ext cx="2205944"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spanning all retention time</a:t>
            </a:r>
          </a:p>
        </p:txBody>
      </p:sp>
    </p:spTree>
    <p:extLst>
      <p:ext uri="{BB962C8B-B14F-4D97-AF65-F5344CB8AC3E}">
        <p14:creationId xmlns:p14="http://schemas.microsoft.com/office/powerpoint/2010/main" val="36428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Leverages High Resolution Mass to Improve Data Quality</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7" name="Curved Connector 6">
            <a:extLst>
              <a:ext uri="{FF2B5EF4-FFF2-40B4-BE49-F238E27FC236}">
                <a16:creationId xmlns:a16="http://schemas.microsoft.com/office/drawing/2014/main" id="{8382E127-DB32-A997-C3EF-DCCD9385033E}"/>
              </a:ext>
            </a:extLst>
          </p:cNvPr>
          <p:cNvCxnSpPr/>
          <p:nvPr/>
        </p:nvCxnSpPr>
        <p:spPr>
          <a:xfrm flipV="1">
            <a:off x="4898570" y="2836094"/>
            <a:ext cx="1052287"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096000" y="926294"/>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6096000" y="1903512"/>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096000" y="2900382"/>
            <a:ext cx="4191000" cy="936618"/>
          </a:xfrm>
          <a:prstGeom prst="rect">
            <a:avLst/>
          </a:prstGeom>
        </p:spPr>
      </p:pic>
      <p:pic>
        <p:nvPicPr>
          <p:cNvPr id="3" name="Picture 2">
            <a:extLst>
              <a:ext uri="{FF2B5EF4-FFF2-40B4-BE49-F238E27FC236}">
                <a16:creationId xmlns:a16="http://schemas.microsoft.com/office/drawing/2014/main" id="{7B98BC19-3795-9C3E-EEC2-94690E64B79C}"/>
              </a:ext>
            </a:extLst>
          </p:cNvPr>
          <p:cNvPicPr>
            <a:picLocks noChangeAspect="1"/>
          </p:cNvPicPr>
          <p:nvPr/>
        </p:nvPicPr>
        <p:blipFill rotWithShape="1">
          <a:blip r:embed="rId3"/>
          <a:srcRect t="7957" r="53433"/>
          <a:stretch/>
        </p:blipFill>
        <p:spPr>
          <a:xfrm>
            <a:off x="114427" y="1059366"/>
            <a:ext cx="4784143" cy="5406290"/>
          </a:xfrm>
          <a:prstGeom prst="rect">
            <a:avLst/>
          </a:prstGeom>
        </p:spPr>
      </p:pic>
      <p:sp>
        <p:nvSpPr>
          <p:cNvPr id="6" name="TextBox 5">
            <a:extLst>
              <a:ext uri="{FF2B5EF4-FFF2-40B4-BE49-F238E27FC236}">
                <a16:creationId xmlns:a16="http://schemas.microsoft.com/office/drawing/2014/main" id="{7D848C04-CE3C-70E1-9840-F8B5644C8940}"/>
              </a:ext>
            </a:extLst>
          </p:cNvPr>
          <p:cNvSpPr txBox="1"/>
          <p:nvPr/>
        </p:nvSpPr>
        <p:spPr>
          <a:xfrm>
            <a:off x="9986056" y="1786426"/>
            <a:ext cx="2205944"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spanning all retention time</a:t>
            </a:r>
          </a:p>
        </p:txBody>
      </p:sp>
    </p:spTree>
    <p:extLst>
      <p:ext uri="{BB962C8B-B14F-4D97-AF65-F5344CB8AC3E}">
        <p14:creationId xmlns:p14="http://schemas.microsoft.com/office/powerpoint/2010/main" val="169274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7B82-B4DF-DAB0-84D1-14769505217E}"/>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8F4EC502-0462-6108-353E-6BFC1A74E98F}"/>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533B6226-1D2F-2DC9-B355-043FEEC3D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3FA86B94-8639-AC9D-4B55-86244DE45F1C}"/>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C6B9E8A-9D24-7F86-BE7C-20541934FF99}"/>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80EE73A-1056-7885-FF13-B7A42CE649BC}"/>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67DB3F49-7C29-C035-E0F1-F2A2353F8E19}"/>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Tree>
    <p:extLst>
      <p:ext uri="{BB962C8B-B14F-4D97-AF65-F5344CB8AC3E}">
        <p14:creationId xmlns:p14="http://schemas.microsoft.com/office/powerpoint/2010/main" val="39973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Leverages High Resolution Mass to Improve Data Quality</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7" name="Curved Connector 6">
            <a:extLst>
              <a:ext uri="{FF2B5EF4-FFF2-40B4-BE49-F238E27FC236}">
                <a16:creationId xmlns:a16="http://schemas.microsoft.com/office/drawing/2014/main" id="{8382E127-DB32-A997-C3EF-DCCD9385033E}"/>
              </a:ext>
            </a:extLst>
          </p:cNvPr>
          <p:cNvCxnSpPr>
            <a:cxnSpLocks/>
          </p:cNvCxnSpPr>
          <p:nvPr/>
        </p:nvCxnSpPr>
        <p:spPr>
          <a:xfrm flipV="1">
            <a:off x="4898570" y="4561114"/>
            <a:ext cx="1197430"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096000" y="926294"/>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6096000" y="1903512"/>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096000" y="2900382"/>
            <a:ext cx="4191000" cy="936618"/>
          </a:xfrm>
          <a:prstGeom prst="rect">
            <a:avLst/>
          </a:prstGeom>
        </p:spPr>
      </p:pic>
      <p:pic>
        <p:nvPicPr>
          <p:cNvPr id="3" name="Picture 2">
            <a:extLst>
              <a:ext uri="{FF2B5EF4-FFF2-40B4-BE49-F238E27FC236}">
                <a16:creationId xmlns:a16="http://schemas.microsoft.com/office/drawing/2014/main" id="{4257D09E-8CED-4D73-2C79-6E1F6EC79A64}"/>
              </a:ext>
            </a:extLst>
          </p:cNvPr>
          <p:cNvPicPr>
            <a:picLocks noChangeAspect="1"/>
          </p:cNvPicPr>
          <p:nvPr/>
        </p:nvPicPr>
        <p:blipFill rotWithShape="1">
          <a:blip r:embed="rId3"/>
          <a:srcRect l="55067" t="57485" b="220"/>
          <a:stretch/>
        </p:blipFill>
        <p:spPr>
          <a:xfrm>
            <a:off x="6096000" y="4210244"/>
            <a:ext cx="4191000" cy="2255412"/>
          </a:xfrm>
          <a:prstGeom prst="rect">
            <a:avLst/>
          </a:prstGeom>
        </p:spPr>
      </p:pic>
      <p:pic>
        <p:nvPicPr>
          <p:cNvPr id="6" name="Picture 5">
            <a:extLst>
              <a:ext uri="{FF2B5EF4-FFF2-40B4-BE49-F238E27FC236}">
                <a16:creationId xmlns:a16="http://schemas.microsoft.com/office/drawing/2014/main" id="{DF173D62-0A85-AF36-EF6A-28A356A21AA5}"/>
              </a:ext>
            </a:extLst>
          </p:cNvPr>
          <p:cNvPicPr>
            <a:picLocks noChangeAspect="1"/>
          </p:cNvPicPr>
          <p:nvPr/>
        </p:nvPicPr>
        <p:blipFill rotWithShape="1">
          <a:blip r:embed="rId3"/>
          <a:srcRect t="7957" r="53433"/>
          <a:stretch/>
        </p:blipFill>
        <p:spPr>
          <a:xfrm>
            <a:off x="114427" y="1059366"/>
            <a:ext cx="4784143" cy="5406290"/>
          </a:xfrm>
          <a:prstGeom prst="rect">
            <a:avLst/>
          </a:prstGeom>
        </p:spPr>
      </p:pic>
      <p:sp>
        <p:nvSpPr>
          <p:cNvPr id="8" name="TextBox 7">
            <a:extLst>
              <a:ext uri="{FF2B5EF4-FFF2-40B4-BE49-F238E27FC236}">
                <a16:creationId xmlns:a16="http://schemas.microsoft.com/office/drawing/2014/main" id="{789B547A-DD42-DE3A-9C5B-5EB5CFB330FF}"/>
              </a:ext>
            </a:extLst>
          </p:cNvPr>
          <p:cNvSpPr txBox="1"/>
          <p:nvPr/>
        </p:nvSpPr>
        <p:spPr>
          <a:xfrm>
            <a:off x="9986056" y="1786426"/>
            <a:ext cx="2205944"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spanning all retention time</a:t>
            </a:r>
          </a:p>
        </p:txBody>
      </p:sp>
    </p:spTree>
    <p:extLst>
      <p:ext uri="{BB962C8B-B14F-4D97-AF65-F5344CB8AC3E}">
        <p14:creationId xmlns:p14="http://schemas.microsoft.com/office/powerpoint/2010/main" val="2933419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Why </a:t>
            </a: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0D16590F-894E-8313-CE1C-3C6142F3E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6343"/>
            <a:ext cx="5377112" cy="2188993"/>
          </a:xfrm>
          <a:prstGeom prst="rect">
            <a:avLst/>
          </a:prstGeom>
        </p:spPr>
      </p:pic>
      <p:sp>
        <p:nvSpPr>
          <p:cNvPr id="6" name="TextBox 5">
            <a:extLst>
              <a:ext uri="{FF2B5EF4-FFF2-40B4-BE49-F238E27FC236}">
                <a16:creationId xmlns:a16="http://schemas.microsoft.com/office/drawing/2014/main" id="{D28A513B-CE17-7AE8-719C-D9278FA52C04}"/>
              </a:ext>
            </a:extLst>
          </p:cNvPr>
          <p:cNvSpPr txBox="1"/>
          <p:nvPr/>
        </p:nvSpPr>
        <p:spPr>
          <a:xfrm>
            <a:off x="7248736" y="4357833"/>
            <a:ext cx="3586892"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Features from 184 Pooled QC Samples</a:t>
            </a:r>
          </a:p>
        </p:txBody>
      </p:sp>
      <p:sp>
        <p:nvSpPr>
          <p:cNvPr id="7" name="TextBox 6">
            <a:extLst>
              <a:ext uri="{FF2B5EF4-FFF2-40B4-BE49-F238E27FC236}">
                <a16:creationId xmlns:a16="http://schemas.microsoft.com/office/drawing/2014/main" id="{C215B28C-1CD5-717F-BE40-372AAD5B1BAD}"/>
              </a:ext>
            </a:extLst>
          </p:cNvPr>
          <p:cNvSpPr txBox="1"/>
          <p:nvPr/>
        </p:nvSpPr>
        <p:spPr>
          <a:xfrm>
            <a:off x="1498154" y="5506429"/>
            <a:ext cx="3586892"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Poor Consistency with Multiple Datasets</a:t>
            </a:r>
          </a:p>
        </p:txBody>
      </p:sp>
      <p:sp>
        <p:nvSpPr>
          <p:cNvPr id="8" name="TextBox 7">
            <a:extLst>
              <a:ext uri="{FF2B5EF4-FFF2-40B4-BE49-F238E27FC236}">
                <a16:creationId xmlns:a16="http://schemas.microsoft.com/office/drawing/2014/main" id="{8E788146-29E0-C608-3AF0-D5B62B7CE1B8}"/>
              </a:ext>
            </a:extLst>
          </p:cNvPr>
          <p:cNvSpPr txBox="1"/>
          <p:nvPr/>
        </p:nvSpPr>
        <p:spPr>
          <a:xfrm>
            <a:off x="7565571" y="6498771"/>
            <a:ext cx="4626429" cy="369332"/>
          </a:xfrm>
          <a:prstGeom prst="rect">
            <a:avLst/>
          </a:prstGeom>
          <a:noFill/>
        </p:spPr>
        <p:txBody>
          <a:bodyPr wrap="square" rtlCol="0">
            <a:spAutoFit/>
          </a:bodyPr>
          <a:lstStyle/>
          <a:p>
            <a:pPr algn="r"/>
            <a:r>
              <a:rPr lang="en-US" dirty="0" err="1"/>
              <a:t>Asari</a:t>
            </a:r>
            <a:r>
              <a:rPr lang="en-US" dirty="0"/>
              <a:t> Reference Here</a:t>
            </a:r>
          </a:p>
        </p:txBody>
      </p:sp>
      <p:pic>
        <p:nvPicPr>
          <p:cNvPr id="9" name="Picture 8">
            <a:extLst>
              <a:ext uri="{FF2B5EF4-FFF2-40B4-BE49-F238E27FC236}">
                <a16:creationId xmlns:a16="http://schemas.microsoft.com/office/drawing/2014/main" id="{1677E096-25D3-6D65-D8E4-04A5801653B4}"/>
              </a:ext>
            </a:extLst>
          </p:cNvPr>
          <p:cNvPicPr>
            <a:picLocks noChangeAspect="1"/>
          </p:cNvPicPr>
          <p:nvPr/>
        </p:nvPicPr>
        <p:blipFill rotWithShape="1">
          <a:blip r:embed="rId4"/>
          <a:srcRect b="12434"/>
          <a:stretch/>
        </p:blipFill>
        <p:spPr>
          <a:xfrm>
            <a:off x="763943" y="766167"/>
            <a:ext cx="4467446" cy="2284662"/>
          </a:xfrm>
          <a:prstGeom prst="rect">
            <a:avLst/>
          </a:prstGeom>
        </p:spPr>
      </p:pic>
      <p:pic>
        <p:nvPicPr>
          <p:cNvPr id="10" name="Picture 9">
            <a:extLst>
              <a:ext uri="{FF2B5EF4-FFF2-40B4-BE49-F238E27FC236}">
                <a16:creationId xmlns:a16="http://schemas.microsoft.com/office/drawing/2014/main" id="{EE3CDF9E-412A-A395-6B98-307068A34116}"/>
              </a:ext>
            </a:extLst>
          </p:cNvPr>
          <p:cNvPicPr>
            <a:picLocks noChangeAspect="1"/>
          </p:cNvPicPr>
          <p:nvPr/>
        </p:nvPicPr>
        <p:blipFill>
          <a:blip r:embed="rId5"/>
          <a:stretch>
            <a:fillRect/>
          </a:stretch>
        </p:blipFill>
        <p:spPr>
          <a:xfrm>
            <a:off x="720102" y="3056070"/>
            <a:ext cx="4467446" cy="2450359"/>
          </a:xfrm>
          <a:prstGeom prst="rect">
            <a:avLst/>
          </a:prstGeom>
        </p:spPr>
      </p:pic>
      <p:sp>
        <p:nvSpPr>
          <p:cNvPr id="2" name="Rectangle 1">
            <a:extLst>
              <a:ext uri="{FF2B5EF4-FFF2-40B4-BE49-F238E27FC236}">
                <a16:creationId xmlns:a16="http://schemas.microsoft.com/office/drawing/2014/main" id="{603C65E1-A5A2-B75A-43D7-A943C9329847}"/>
              </a:ext>
            </a:extLst>
          </p:cNvPr>
          <p:cNvSpPr/>
          <p:nvPr/>
        </p:nvSpPr>
        <p:spPr>
          <a:xfrm>
            <a:off x="473657" y="596828"/>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09D147-CCC7-5D29-811B-CC1DAA96187E}"/>
              </a:ext>
            </a:extLst>
          </p:cNvPr>
          <p:cNvSpPr/>
          <p:nvPr/>
        </p:nvSpPr>
        <p:spPr>
          <a:xfrm>
            <a:off x="425796" y="2760981"/>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7D776E8-B7EA-5B5F-FDAC-4F423E19D377}"/>
              </a:ext>
            </a:extLst>
          </p:cNvPr>
          <p:cNvSpPr txBox="1"/>
          <p:nvPr/>
        </p:nvSpPr>
        <p:spPr>
          <a:xfrm>
            <a:off x="2997666" y="7003725"/>
            <a:ext cx="6330630" cy="1077026"/>
          </a:xfrm>
          <a:prstGeom prst="rect">
            <a:avLst/>
          </a:prstGeom>
          <a:noFill/>
        </p:spPr>
        <p:txBody>
          <a:bodyPr wrap="square" rtlCol="0">
            <a:spAutoFit/>
          </a:bodyPr>
          <a:lstStyle/>
          <a:p>
            <a:pPr algn="ctr"/>
            <a:r>
              <a:rPr lang="en-US" sz="2133" dirty="0">
                <a:solidFill>
                  <a:srgbClr val="FF0000"/>
                </a:solidFill>
                <a:latin typeface="Lato" panose="020F0502020204030203" pitchFamily="34" charset="0"/>
                <a:ea typeface="Lato" panose="020F0502020204030203" pitchFamily="34" charset="0"/>
                <a:cs typeface="Lato" panose="020F0502020204030203" pitchFamily="34" charset="0"/>
              </a:rPr>
              <a:t>Why discrepancies, </a:t>
            </a:r>
            <a:r>
              <a:rPr lang="en-US" sz="2133" dirty="0" err="1">
                <a:solidFill>
                  <a:srgbClr val="FF0000"/>
                </a:solidFill>
                <a:latin typeface="Lato" panose="020F0502020204030203" pitchFamily="34" charset="0"/>
                <a:ea typeface="Lato" panose="020F0502020204030203" pitchFamily="34" charset="0"/>
                <a:cs typeface="Lato" panose="020F0502020204030203" pitchFamily="34" charset="0"/>
              </a:rPr>
              <a:t>thats</a:t>
            </a:r>
            <a:r>
              <a:rPr lang="en-US" sz="2133" dirty="0">
                <a:solidFill>
                  <a:srgbClr val="FF0000"/>
                </a:solidFill>
                <a:latin typeface="Lato" panose="020F0502020204030203" pitchFamily="34" charset="0"/>
                <a:ea typeface="Lato" panose="020F0502020204030203" pitchFamily="34" charset="0"/>
                <a:cs typeface="Lato" panose="020F0502020204030203" pitchFamily="34" charset="0"/>
              </a:rPr>
              <a:t> why we introduce the qc metric. Mechanism implies high quality features, reproducible. </a:t>
            </a:r>
            <a:r>
              <a:rPr lang="en-US" sz="2133" dirty="0" err="1">
                <a:solidFill>
                  <a:srgbClr val="FF0000"/>
                </a:solidFill>
                <a:latin typeface="Lato" panose="020F0502020204030203" pitchFamily="34" charset="0"/>
                <a:ea typeface="Lato" panose="020F0502020204030203" pitchFamily="34" charset="0"/>
                <a:cs typeface="Lato" panose="020F0502020204030203" pitchFamily="34" charset="0"/>
              </a:rPr>
              <a:t>Asari</a:t>
            </a:r>
            <a:r>
              <a:rPr lang="en-US" sz="2133" dirty="0">
                <a:solidFill>
                  <a:srgbClr val="FF0000"/>
                </a:solidFill>
                <a:latin typeface="Lato" panose="020F0502020204030203" pitchFamily="34" charset="0"/>
                <a:ea typeface="Lato" panose="020F0502020204030203" pitchFamily="34" charset="0"/>
                <a:cs typeface="Lato" panose="020F0502020204030203" pitchFamily="34" charset="0"/>
              </a:rPr>
              <a:t>-X is higher “sensitivity”. </a:t>
            </a:r>
          </a:p>
        </p:txBody>
      </p:sp>
    </p:spTree>
    <p:extLst>
      <p:ext uri="{BB962C8B-B14F-4D97-AF65-F5344CB8AC3E}">
        <p14:creationId xmlns:p14="http://schemas.microsoft.com/office/powerpoint/2010/main" val="1894539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Improves Feature Quality and Computational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58F55E10-7023-A9A2-5768-55AE84A0010F}"/>
              </a:ext>
            </a:extLst>
          </p:cNvPr>
          <p:cNvPicPr>
            <a:picLocks noChangeAspect="1"/>
          </p:cNvPicPr>
          <p:nvPr/>
        </p:nvPicPr>
        <p:blipFill rotWithShape="1">
          <a:blip r:embed="rId3"/>
          <a:srcRect l="5943" t="10526" r="64426"/>
          <a:stretch/>
        </p:blipFill>
        <p:spPr>
          <a:xfrm>
            <a:off x="952630" y="1146629"/>
            <a:ext cx="3570883" cy="5509105"/>
          </a:xfrm>
          <a:prstGeom prst="rect">
            <a:avLst/>
          </a:prstGeom>
        </p:spPr>
      </p:pic>
      <p:sp>
        <p:nvSpPr>
          <p:cNvPr id="12" name="TextBox 11">
            <a:extLst>
              <a:ext uri="{FF2B5EF4-FFF2-40B4-BE49-F238E27FC236}">
                <a16:creationId xmlns:a16="http://schemas.microsoft.com/office/drawing/2014/main" id="{2C7EE931-9B7B-D3C4-393F-79E3B55636B2}"/>
              </a:ext>
            </a:extLst>
          </p:cNvPr>
          <p:cNvSpPr txBox="1"/>
          <p:nvPr/>
        </p:nvSpPr>
        <p:spPr>
          <a:xfrm>
            <a:off x="3235577" y="5232474"/>
            <a:ext cx="1937408"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Fewer features, but consistent.</a:t>
            </a:r>
          </a:p>
        </p:txBody>
      </p:sp>
      <p:sp>
        <p:nvSpPr>
          <p:cNvPr id="2" name="TextBox 1">
            <a:extLst>
              <a:ext uri="{FF2B5EF4-FFF2-40B4-BE49-F238E27FC236}">
                <a16:creationId xmlns:a16="http://schemas.microsoft.com/office/drawing/2014/main" id="{CA096859-D862-2310-D142-F766095B1B55}"/>
              </a:ext>
            </a:extLst>
          </p:cNvPr>
          <p:cNvSpPr txBox="1"/>
          <p:nvPr/>
        </p:nvSpPr>
        <p:spPr>
          <a:xfrm rot="16200000">
            <a:off x="-1109507" y="3558172"/>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 name="TextBox 2">
            <a:extLst>
              <a:ext uri="{FF2B5EF4-FFF2-40B4-BE49-F238E27FC236}">
                <a16:creationId xmlns:a16="http://schemas.microsoft.com/office/drawing/2014/main" id="{A8A321DA-90BA-5D21-CFFD-D2759F46C742}"/>
              </a:ext>
            </a:extLst>
          </p:cNvPr>
          <p:cNvSpPr txBox="1"/>
          <p:nvPr/>
        </p:nvSpPr>
        <p:spPr>
          <a:xfrm>
            <a:off x="952630" y="77131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6" name="Rectangle 5">
            <a:extLst>
              <a:ext uri="{FF2B5EF4-FFF2-40B4-BE49-F238E27FC236}">
                <a16:creationId xmlns:a16="http://schemas.microsoft.com/office/drawing/2014/main" id="{8BA14D6D-F33B-7A42-BEED-85B4FDECB685}"/>
              </a:ext>
            </a:extLst>
          </p:cNvPr>
          <p:cNvSpPr/>
          <p:nvPr/>
        </p:nvSpPr>
        <p:spPr>
          <a:xfrm>
            <a:off x="4580609" y="769257"/>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484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Improves Feature Quality and Computational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58F55E10-7023-A9A2-5768-55AE84A0010F}"/>
              </a:ext>
            </a:extLst>
          </p:cNvPr>
          <p:cNvPicPr>
            <a:picLocks noChangeAspect="1"/>
          </p:cNvPicPr>
          <p:nvPr/>
        </p:nvPicPr>
        <p:blipFill rotWithShape="1">
          <a:blip r:embed="rId3"/>
          <a:srcRect l="5943" t="10526" r="64426"/>
          <a:stretch/>
        </p:blipFill>
        <p:spPr>
          <a:xfrm>
            <a:off x="952630" y="1146629"/>
            <a:ext cx="3570883" cy="5509105"/>
          </a:xfrm>
          <a:prstGeom prst="rect">
            <a:avLst/>
          </a:prstGeom>
        </p:spPr>
      </p:pic>
      <p:pic>
        <p:nvPicPr>
          <p:cNvPr id="10" name="Picture 9" descr="Chart&#10;&#10;Description automatically generated">
            <a:extLst>
              <a:ext uri="{FF2B5EF4-FFF2-40B4-BE49-F238E27FC236}">
                <a16:creationId xmlns:a16="http://schemas.microsoft.com/office/drawing/2014/main" id="{E0D6D930-DB30-C60C-6CE9-CB7BB13589A9}"/>
              </a:ext>
            </a:extLst>
          </p:cNvPr>
          <p:cNvPicPr>
            <a:picLocks noChangeAspect="1"/>
          </p:cNvPicPr>
          <p:nvPr/>
        </p:nvPicPr>
        <p:blipFill rotWithShape="1">
          <a:blip r:embed="rId4"/>
          <a:srcRect l="50896" b="28065"/>
          <a:stretch/>
        </p:blipFill>
        <p:spPr>
          <a:xfrm>
            <a:off x="5003407" y="981599"/>
            <a:ext cx="3095681" cy="4530366"/>
          </a:xfrm>
          <a:prstGeom prst="rect">
            <a:avLst/>
          </a:prstGeom>
        </p:spPr>
      </p:pic>
      <p:pic>
        <p:nvPicPr>
          <p:cNvPr id="11" name="Picture 10" descr="Chart&#10;&#10;Description automatically generated">
            <a:extLst>
              <a:ext uri="{FF2B5EF4-FFF2-40B4-BE49-F238E27FC236}">
                <a16:creationId xmlns:a16="http://schemas.microsoft.com/office/drawing/2014/main" id="{EE4766B4-7BF2-D254-EE09-1C327766DB36}"/>
              </a:ext>
            </a:extLst>
          </p:cNvPr>
          <p:cNvPicPr>
            <a:picLocks noChangeAspect="1"/>
          </p:cNvPicPr>
          <p:nvPr/>
        </p:nvPicPr>
        <p:blipFill rotWithShape="1">
          <a:blip r:embed="rId4"/>
          <a:srcRect t="54576" r="47557"/>
          <a:stretch/>
        </p:blipFill>
        <p:spPr>
          <a:xfrm>
            <a:off x="8099088" y="1477118"/>
            <a:ext cx="3518479" cy="3044404"/>
          </a:xfrm>
          <a:prstGeom prst="rect">
            <a:avLst/>
          </a:prstGeom>
        </p:spPr>
      </p:pic>
      <p:sp>
        <p:nvSpPr>
          <p:cNvPr id="12" name="TextBox 11">
            <a:extLst>
              <a:ext uri="{FF2B5EF4-FFF2-40B4-BE49-F238E27FC236}">
                <a16:creationId xmlns:a16="http://schemas.microsoft.com/office/drawing/2014/main" id="{2C7EE931-9B7B-D3C4-393F-79E3B55636B2}"/>
              </a:ext>
            </a:extLst>
          </p:cNvPr>
          <p:cNvSpPr txBox="1"/>
          <p:nvPr/>
        </p:nvSpPr>
        <p:spPr>
          <a:xfrm>
            <a:off x="3235007" y="5219853"/>
            <a:ext cx="1937408"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Fewer features, but consistent.</a:t>
            </a:r>
          </a:p>
        </p:txBody>
      </p:sp>
      <p:sp>
        <p:nvSpPr>
          <p:cNvPr id="15" name="TextBox 14">
            <a:extLst>
              <a:ext uri="{FF2B5EF4-FFF2-40B4-BE49-F238E27FC236}">
                <a16:creationId xmlns:a16="http://schemas.microsoft.com/office/drawing/2014/main" id="{481F65CA-5928-B188-D4E9-C38F30E3847F}"/>
              </a:ext>
            </a:extLst>
          </p:cNvPr>
          <p:cNvSpPr txBox="1"/>
          <p:nvPr/>
        </p:nvSpPr>
        <p:spPr>
          <a:xfrm>
            <a:off x="7297088" y="5561900"/>
            <a:ext cx="3251651"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Order of magnitude improvement in runtime</a:t>
            </a:r>
          </a:p>
        </p:txBody>
      </p:sp>
      <p:sp>
        <p:nvSpPr>
          <p:cNvPr id="2" name="TextBox 1">
            <a:extLst>
              <a:ext uri="{FF2B5EF4-FFF2-40B4-BE49-F238E27FC236}">
                <a16:creationId xmlns:a16="http://schemas.microsoft.com/office/drawing/2014/main" id="{CA096859-D862-2310-D142-F766095B1B55}"/>
              </a:ext>
            </a:extLst>
          </p:cNvPr>
          <p:cNvSpPr txBox="1"/>
          <p:nvPr/>
        </p:nvSpPr>
        <p:spPr>
          <a:xfrm rot="16200000">
            <a:off x="-1109507" y="3558172"/>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 name="TextBox 2">
            <a:extLst>
              <a:ext uri="{FF2B5EF4-FFF2-40B4-BE49-F238E27FC236}">
                <a16:creationId xmlns:a16="http://schemas.microsoft.com/office/drawing/2014/main" id="{A8A321DA-90BA-5D21-CFFD-D2759F46C742}"/>
              </a:ext>
            </a:extLst>
          </p:cNvPr>
          <p:cNvSpPr txBox="1"/>
          <p:nvPr/>
        </p:nvSpPr>
        <p:spPr>
          <a:xfrm>
            <a:off x="952630" y="77131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5" name="Rectangle 4">
            <a:extLst>
              <a:ext uri="{FF2B5EF4-FFF2-40B4-BE49-F238E27FC236}">
                <a16:creationId xmlns:a16="http://schemas.microsoft.com/office/drawing/2014/main" id="{BD8B0F80-AC50-99EF-8B46-623CB9FB52E1}"/>
              </a:ext>
            </a:extLst>
          </p:cNvPr>
          <p:cNvSpPr/>
          <p:nvPr/>
        </p:nvSpPr>
        <p:spPr>
          <a:xfrm>
            <a:off x="8099088" y="1346035"/>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4D6D-F33B-7A42-BEED-85B4FDECB685}"/>
              </a:ext>
            </a:extLst>
          </p:cNvPr>
          <p:cNvSpPr/>
          <p:nvPr/>
        </p:nvSpPr>
        <p:spPr>
          <a:xfrm>
            <a:off x="4580609" y="769257"/>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8528EC-0938-4D74-5A90-83AA189E48FD}"/>
              </a:ext>
            </a:extLst>
          </p:cNvPr>
          <p:cNvSpPr txBox="1"/>
          <p:nvPr/>
        </p:nvSpPr>
        <p:spPr>
          <a:xfrm>
            <a:off x="1160314" y="7148535"/>
            <a:ext cx="3420295" cy="1405256"/>
          </a:xfrm>
          <a:prstGeom prst="rect">
            <a:avLst/>
          </a:prstGeom>
          <a:noFill/>
        </p:spPr>
        <p:txBody>
          <a:bodyPr wrap="square" rtlCol="0">
            <a:spAutoFit/>
          </a:bodyPr>
          <a:lstStyle/>
          <a:p>
            <a:pPr algn="ctr"/>
            <a:r>
              <a:rPr lang="en-US" sz="2133" b="1" dirty="0">
                <a:solidFill>
                  <a:srgbClr val="FF0000"/>
                </a:solidFill>
                <a:latin typeface="Lato" panose="020F0502020204030203" pitchFamily="34" charset="0"/>
                <a:ea typeface="Lato" panose="020F0502020204030203" pitchFamily="34" charset="0"/>
                <a:cs typeface="Lato" panose="020F0502020204030203" pitchFamily="34" charset="0"/>
              </a:rPr>
              <a:t>These are features from </a:t>
            </a:r>
            <a:r>
              <a:rPr lang="en-US" sz="2133" b="1" dirty="0" err="1">
                <a:solidFill>
                  <a:srgbClr val="FF0000"/>
                </a:solidFill>
                <a:latin typeface="Lato" panose="020F0502020204030203" pitchFamily="34" charset="0"/>
                <a:ea typeface="Lato" panose="020F0502020204030203" pitchFamily="34" charset="0"/>
                <a:cs typeface="Lato" panose="020F0502020204030203" pitchFamily="34" charset="0"/>
              </a:rPr>
              <a:t>asari</a:t>
            </a:r>
            <a:r>
              <a:rPr lang="en-US" sz="2133" b="1" dirty="0">
                <a:solidFill>
                  <a:srgbClr val="FF0000"/>
                </a:solidFill>
                <a:latin typeface="Lato" panose="020F0502020204030203" pitchFamily="34" charset="0"/>
                <a:ea typeface="Lato" panose="020F0502020204030203" pitchFamily="34" charset="0"/>
                <a:cs typeface="Lato" panose="020F0502020204030203" pitchFamily="34" charset="0"/>
              </a:rPr>
              <a:t> but poor </a:t>
            </a:r>
            <a:r>
              <a:rPr lang="en-US" sz="2133" b="1" dirty="0" err="1">
                <a:solidFill>
                  <a:srgbClr val="FF0000"/>
                </a:solidFill>
                <a:latin typeface="Lato" panose="020F0502020204030203" pitchFamily="34" charset="0"/>
                <a:ea typeface="Lato" panose="020F0502020204030203" pitchFamily="34" charset="0"/>
                <a:cs typeface="Lato" panose="020F0502020204030203" pitchFamily="34" charset="0"/>
              </a:rPr>
              <a:t>gof</a:t>
            </a:r>
            <a:r>
              <a:rPr lang="en-US" sz="2133" b="1" dirty="0">
                <a:solidFill>
                  <a:srgbClr val="FF0000"/>
                </a:solidFill>
                <a:latin typeface="Lato" panose="020F0502020204030203" pitchFamily="34" charset="0"/>
                <a:ea typeface="Lato" panose="020F0502020204030203" pitchFamily="34" charset="0"/>
                <a:cs typeface="Lato" panose="020F0502020204030203" pitchFamily="34" charset="0"/>
              </a:rPr>
              <a:t> due to padding for comparison to other tools</a:t>
            </a:r>
            <a:endParaRPr lang="en-US" sz="2133"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74664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FBC8-09DC-028D-B5AC-AC8CE196043B}"/>
              </a:ext>
            </a:extLst>
          </p:cNvPr>
          <p:cNvSpPr txBox="1">
            <a:spLocks/>
          </p:cNvSpPr>
          <p:nvPr/>
        </p:nvSpPr>
        <p:spPr>
          <a:xfrm>
            <a:off x="283249" y="0"/>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Beyond Feature Tables</a:t>
            </a:r>
          </a:p>
        </p:txBody>
      </p:sp>
      <p:sp>
        <p:nvSpPr>
          <p:cNvPr id="3" name="TextBox 2">
            <a:extLst>
              <a:ext uri="{FF2B5EF4-FFF2-40B4-BE49-F238E27FC236}">
                <a16:creationId xmlns:a16="http://schemas.microsoft.com/office/drawing/2014/main" id="{3C4C60D2-7928-01C5-EADF-7439643A38F8}"/>
              </a:ext>
            </a:extLst>
          </p:cNvPr>
          <p:cNvSpPr txBox="1"/>
          <p:nvPr/>
        </p:nvSpPr>
        <p:spPr>
          <a:xfrm>
            <a:off x="2525486" y="1720840"/>
            <a:ext cx="7141027" cy="1754326"/>
          </a:xfrm>
          <a:prstGeom prst="rect">
            <a:avLst/>
          </a:prstGeom>
          <a:noFill/>
        </p:spPr>
        <p:txBody>
          <a:bodyPr wrap="square" rtlCol="0">
            <a:spAutoFit/>
          </a:bodyPr>
          <a:lstStyle/>
          <a:p>
            <a:pPr algn="ctr"/>
            <a:r>
              <a:rPr lang="en-US" sz="3600" dirty="0">
                <a:latin typeface="Lato" panose="020F0502020204030203" pitchFamily="34" charset="0"/>
                <a:ea typeface="Lato" panose="020F0502020204030203" pitchFamily="34" charset="0"/>
                <a:cs typeface="Lato" panose="020F0502020204030203" pitchFamily="34" charset="0"/>
              </a:rPr>
              <a:t>Quality Control</a:t>
            </a:r>
          </a:p>
          <a:p>
            <a:pPr algn="ctr"/>
            <a:r>
              <a:rPr lang="en-US" sz="3600" dirty="0">
                <a:latin typeface="Lato" panose="020F0502020204030203" pitchFamily="34" charset="0"/>
                <a:ea typeface="Lato" panose="020F0502020204030203" pitchFamily="34" charset="0"/>
                <a:cs typeface="Lato" panose="020F0502020204030203" pitchFamily="34" charset="0"/>
              </a:rPr>
              <a:t>Annotation</a:t>
            </a:r>
          </a:p>
          <a:p>
            <a:pPr algn="ctr"/>
            <a:r>
              <a:rPr lang="en-US" sz="3600" dirty="0">
                <a:latin typeface="Lato" panose="020F0502020204030203" pitchFamily="34" charset="0"/>
                <a:ea typeface="Lato" panose="020F0502020204030203" pitchFamily="34" charset="0"/>
                <a:cs typeface="Lato" panose="020F0502020204030203" pitchFamily="34" charset="0"/>
              </a:rPr>
              <a:t>Reporting</a:t>
            </a:r>
          </a:p>
        </p:txBody>
      </p:sp>
    </p:spTree>
    <p:extLst>
      <p:ext uri="{BB962C8B-B14F-4D97-AF65-F5344CB8AC3E}">
        <p14:creationId xmlns:p14="http://schemas.microsoft.com/office/powerpoint/2010/main" val="117372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76453-01A9-AAC7-27B9-CDB4C88CAC6B}"/>
              </a:ext>
            </a:extLst>
          </p:cNvPr>
          <p:cNvSpPr txBox="1">
            <a:spLocks/>
          </p:cNvSpPr>
          <p:nvPr/>
        </p:nvSpPr>
        <p:spPr>
          <a:xfrm>
            <a:off x="292644" y="1427335"/>
            <a:ext cx="7297183" cy="34830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err="1">
                <a:latin typeface="Lato" panose="020F0502020204030203" pitchFamily="34" charset="0"/>
                <a:ea typeface="Lato" panose="020F0502020204030203" pitchFamily="34" charset="0"/>
                <a:cs typeface="Lato" panose="020F0502020204030203" pitchFamily="34" charset="0"/>
              </a:rPr>
              <a:t>khipu</a:t>
            </a:r>
            <a:r>
              <a:rPr lang="en-US" sz="2800" dirty="0">
                <a:latin typeface="Lato" panose="020F0502020204030203" pitchFamily="34" charset="0"/>
                <a:ea typeface="Lato" panose="020F0502020204030203" pitchFamily="34" charset="0"/>
                <a:cs typeface="Lato" panose="020F0502020204030203" pitchFamily="34" charset="0"/>
              </a:rPr>
              <a:t> pre-annotation for both regular and isotope tracing data. Yields empirical compounds.</a:t>
            </a:r>
          </a:p>
          <a:p>
            <a:pPr lvl="1">
              <a:lnSpc>
                <a:spcPct val="150000"/>
              </a:lnSpc>
            </a:pPr>
            <a:endParaRPr lang="en-US" sz="28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JSON centric, chaining MS, MS/MS and authentic libraries</a:t>
            </a:r>
          </a:p>
        </p:txBody>
      </p:sp>
      <p:pic>
        <p:nvPicPr>
          <p:cNvPr id="4" name="Picture 3">
            <a:extLst>
              <a:ext uri="{FF2B5EF4-FFF2-40B4-BE49-F238E27FC236}">
                <a16:creationId xmlns:a16="http://schemas.microsoft.com/office/drawing/2014/main" id="{1222E846-5FA3-6504-8BA2-8C5E81ED9D91}"/>
              </a:ext>
            </a:extLst>
          </p:cNvPr>
          <p:cNvPicPr>
            <a:picLocks noChangeAspect="1"/>
          </p:cNvPicPr>
          <p:nvPr/>
        </p:nvPicPr>
        <p:blipFill>
          <a:blip r:embed="rId3"/>
          <a:stretch>
            <a:fillRect/>
          </a:stretch>
        </p:blipFill>
        <p:spPr>
          <a:xfrm>
            <a:off x="8095760" y="1036886"/>
            <a:ext cx="2691888" cy="1787052"/>
          </a:xfrm>
          <a:prstGeom prst="rect">
            <a:avLst/>
          </a:prstGeom>
        </p:spPr>
      </p:pic>
      <p:sp>
        <p:nvSpPr>
          <p:cNvPr id="5" name="TextBox 4">
            <a:extLst>
              <a:ext uri="{FF2B5EF4-FFF2-40B4-BE49-F238E27FC236}">
                <a16:creationId xmlns:a16="http://schemas.microsoft.com/office/drawing/2014/main" id="{F18CEE3A-659F-7B6A-791F-758B5458F597}"/>
              </a:ext>
            </a:extLst>
          </p:cNvPr>
          <p:cNvSpPr txBox="1"/>
          <p:nvPr/>
        </p:nvSpPr>
        <p:spPr>
          <a:xfrm>
            <a:off x="7807913" y="3022185"/>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6" name="TextBox 5">
            <a:extLst>
              <a:ext uri="{FF2B5EF4-FFF2-40B4-BE49-F238E27FC236}">
                <a16:creationId xmlns:a16="http://schemas.microsoft.com/office/drawing/2014/main" id="{A18EA8E5-81F8-B0E9-92D4-62B73BE454F9}"/>
              </a:ext>
            </a:extLst>
          </p:cNvPr>
          <p:cNvSpPr txBox="1"/>
          <p:nvPr/>
        </p:nvSpPr>
        <p:spPr>
          <a:xfrm>
            <a:off x="7589827" y="4965763"/>
            <a:ext cx="3812700"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MS/MS search by </a:t>
            </a:r>
            <a:r>
              <a:rPr lang="en-US" dirty="0" err="1">
                <a:latin typeface="Lato" panose="020F0502020204030203" pitchFamily="34" charset="0"/>
                <a:ea typeface="Lato" panose="020F0502020204030203" pitchFamily="34" charset="0"/>
                <a:cs typeface="Lato" panose="020F0502020204030203" pitchFamily="34" charset="0"/>
              </a:rPr>
              <a:t>MatchMS</a:t>
            </a:r>
            <a:r>
              <a:rPr lang="en-US" dirty="0">
                <a:latin typeface="Lato" panose="020F0502020204030203" pitchFamily="34" charset="0"/>
                <a:ea typeface="Lato" panose="020F0502020204030203" pitchFamily="34" charset="0"/>
                <a:cs typeface="Lato" panose="020F0502020204030203" pitchFamily="34" charset="0"/>
              </a:rPr>
              <a:t>, </a:t>
            </a:r>
            <a:br>
              <a:rPr lang="en-US" dirty="0">
                <a:latin typeface="Lato" panose="020F0502020204030203" pitchFamily="34" charset="0"/>
                <a:ea typeface="Lato" panose="020F0502020204030203" pitchFamily="34" charset="0"/>
                <a:cs typeface="Lato" panose="020F0502020204030203" pitchFamily="34" charset="0"/>
              </a:rPr>
            </a:br>
            <a:r>
              <a:rPr lang="en-US" dirty="0">
                <a:latin typeface="Lato" panose="020F0502020204030203" pitchFamily="34" charset="0"/>
                <a:ea typeface="Lato" panose="020F0502020204030203" pitchFamily="34" charset="0"/>
                <a:cs typeface="Lato" panose="020F0502020204030203" pitchFamily="34" charset="0"/>
              </a:rPr>
              <a:t>accelerated with </a:t>
            </a:r>
            <a:r>
              <a:rPr lang="en-US" dirty="0" err="1">
                <a:latin typeface="Lato" panose="020F0502020204030203" pitchFamily="34" charset="0"/>
                <a:ea typeface="Lato" panose="020F0502020204030203" pitchFamily="34" charset="0"/>
                <a:cs typeface="Lato" panose="020F0502020204030203" pitchFamily="34" charset="0"/>
              </a:rPr>
              <a:t>IntervalTrees</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7" name="Picture 2" descr="matchms code design">
            <a:extLst>
              <a:ext uri="{FF2B5EF4-FFF2-40B4-BE49-F238E27FC236}">
                <a16:creationId xmlns:a16="http://schemas.microsoft.com/office/drawing/2014/main" id="{A84019B5-E26E-8EDE-DDE6-829D9C2941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8302886" y="4202168"/>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2C0E8A-C4B4-8295-33C2-49DC90DA5FBA}"/>
              </a:ext>
            </a:extLst>
          </p:cNvPr>
          <p:cNvSpPr txBox="1"/>
          <p:nvPr/>
        </p:nvSpPr>
        <p:spPr>
          <a:xfrm>
            <a:off x="4558747" y="6334780"/>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8" name="Google Shape;697;p15">
            <a:extLst>
              <a:ext uri="{FF2B5EF4-FFF2-40B4-BE49-F238E27FC236}">
                <a16:creationId xmlns:a16="http://schemas.microsoft.com/office/drawing/2014/main" id="{5220F054-0806-D09D-39A4-D4835D6A5C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5978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9D4-29AD-92DF-9253-F3AAFF7157F0}"/>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10314329-7DE1-4020-176B-87610868B68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 is an empirical compound?</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774F3ED4-3290-7239-D14C-E7C19FF78AD4}"/>
              </a:ext>
            </a:extLst>
          </p:cNvPr>
          <p:cNvCxnSpPr>
            <a:cxnSpLocks/>
          </p:cNvCxnSpPr>
          <p:nvPr/>
        </p:nvCxnSpPr>
        <p:spPr>
          <a:xfrm flipH="1">
            <a:off x="2807995" y="3240125"/>
            <a:ext cx="62268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825D89-095F-C87D-1615-DE15243CB51D}"/>
              </a:ext>
            </a:extLst>
          </p:cNvPr>
          <p:cNvSpPr txBox="1"/>
          <p:nvPr/>
        </p:nvSpPr>
        <p:spPr>
          <a:xfrm flipH="1">
            <a:off x="2095744" y="3041564"/>
            <a:ext cx="654806" cy="369332"/>
          </a:xfrm>
          <a:prstGeom prst="rect">
            <a:avLst/>
          </a:prstGeom>
          <a:noFill/>
        </p:spPr>
        <p:txBody>
          <a:bodyPr wrap="square" rtlCol="0">
            <a:spAutoFit/>
          </a:bodyPr>
          <a:lstStyle/>
          <a:p>
            <a:pPr algn="ctr"/>
            <a:r>
              <a:rPr lang="en-US" dirty="0"/>
              <a:t>m/z</a:t>
            </a:r>
          </a:p>
        </p:txBody>
      </p:sp>
      <p:cxnSp>
        <p:nvCxnSpPr>
          <p:cNvPr id="12" name="Straight Connector 11">
            <a:extLst>
              <a:ext uri="{FF2B5EF4-FFF2-40B4-BE49-F238E27FC236}">
                <a16:creationId xmlns:a16="http://schemas.microsoft.com/office/drawing/2014/main" id="{F9E07897-1721-D991-B716-4961207A2BCD}"/>
              </a:ext>
            </a:extLst>
          </p:cNvPr>
          <p:cNvCxnSpPr>
            <a:cxnSpLocks/>
          </p:cNvCxnSpPr>
          <p:nvPr/>
        </p:nvCxnSpPr>
        <p:spPr>
          <a:xfrm flipV="1">
            <a:off x="3614127" y="2059940"/>
            <a:ext cx="0" cy="1180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76722F-F1E5-F46F-0FF9-8C84E2183453}"/>
              </a:ext>
            </a:extLst>
          </p:cNvPr>
          <p:cNvCxnSpPr>
            <a:cxnSpLocks/>
          </p:cNvCxnSpPr>
          <p:nvPr/>
        </p:nvCxnSpPr>
        <p:spPr>
          <a:xfrm flipV="1">
            <a:off x="3939948" y="2650032"/>
            <a:ext cx="0" cy="590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03F41A-B0C4-0402-8FE4-24EDFE62FD62}"/>
              </a:ext>
            </a:extLst>
          </p:cNvPr>
          <p:cNvCxnSpPr>
            <a:cxnSpLocks/>
          </p:cNvCxnSpPr>
          <p:nvPr/>
        </p:nvCxnSpPr>
        <p:spPr>
          <a:xfrm flipV="1">
            <a:off x="4265769" y="3032147"/>
            <a:ext cx="0" cy="207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A0FC4-EDCE-F601-4F43-9D9B7E5FB72F}"/>
              </a:ext>
            </a:extLst>
          </p:cNvPr>
          <p:cNvCxnSpPr>
            <a:cxnSpLocks/>
          </p:cNvCxnSpPr>
          <p:nvPr/>
        </p:nvCxnSpPr>
        <p:spPr>
          <a:xfrm flipV="1">
            <a:off x="6651617" y="2417292"/>
            <a:ext cx="0" cy="822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5D1EC3-B5F2-033A-B303-8F4E2065C8E4}"/>
              </a:ext>
            </a:extLst>
          </p:cNvPr>
          <p:cNvCxnSpPr>
            <a:cxnSpLocks/>
          </p:cNvCxnSpPr>
          <p:nvPr/>
        </p:nvCxnSpPr>
        <p:spPr>
          <a:xfrm flipV="1">
            <a:off x="6977438" y="2945436"/>
            <a:ext cx="0" cy="294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62E996-B537-069D-485F-1179C0678BC3}"/>
              </a:ext>
            </a:extLst>
          </p:cNvPr>
          <p:cNvCxnSpPr>
            <a:cxnSpLocks/>
          </p:cNvCxnSpPr>
          <p:nvPr/>
        </p:nvCxnSpPr>
        <p:spPr>
          <a:xfrm flipV="1">
            <a:off x="8304369" y="2724719"/>
            <a:ext cx="0" cy="515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keletal formula of arginine">
            <a:extLst>
              <a:ext uri="{FF2B5EF4-FFF2-40B4-BE49-F238E27FC236}">
                <a16:creationId xmlns:a16="http://schemas.microsoft.com/office/drawing/2014/main" id="{ADE0A0D0-DAAE-94AD-2144-90CECC55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22" y="766167"/>
            <a:ext cx="2430770" cy="88115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a:extLst>
              <a:ext uri="{FF2B5EF4-FFF2-40B4-BE49-F238E27FC236}">
                <a16:creationId xmlns:a16="http://schemas.microsoft.com/office/drawing/2014/main" id="{A3BC624A-B100-1F31-7124-D3A3F5EB518A}"/>
              </a:ext>
            </a:extLst>
          </p:cNvPr>
          <p:cNvCxnSpPr>
            <a:stCxn id="27" idx="3"/>
          </p:cNvCxnSpPr>
          <p:nvPr/>
        </p:nvCxnSpPr>
        <p:spPr>
          <a:xfrm>
            <a:off x="2574792" y="1206744"/>
            <a:ext cx="3220231" cy="853196"/>
          </a:xfrm>
          <a:prstGeom prst="curvedConnector3">
            <a:avLst>
              <a:gd name="adj1" fmla="val 9993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39A43C-FB88-DB7D-5EAF-52F907E91F0C}"/>
              </a:ext>
            </a:extLst>
          </p:cNvPr>
          <p:cNvSpPr txBox="1"/>
          <p:nvPr/>
        </p:nvSpPr>
        <p:spPr>
          <a:xfrm>
            <a:off x="658628" y="1684944"/>
            <a:ext cx="2007476" cy="646331"/>
          </a:xfrm>
          <a:prstGeom prst="rect">
            <a:avLst/>
          </a:prstGeom>
          <a:noFill/>
        </p:spPr>
        <p:txBody>
          <a:bodyPr wrap="square" rtlCol="0">
            <a:spAutoFit/>
          </a:bodyPr>
          <a:lstStyle/>
          <a:p>
            <a:r>
              <a:rPr lang="en-US" dirty="0"/>
              <a:t>One Compound, Many Features</a:t>
            </a:r>
          </a:p>
        </p:txBody>
      </p:sp>
      <p:sp>
        <p:nvSpPr>
          <p:cNvPr id="32" name="TextBox 31">
            <a:extLst>
              <a:ext uri="{FF2B5EF4-FFF2-40B4-BE49-F238E27FC236}">
                <a16:creationId xmlns:a16="http://schemas.microsoft.com/office/drawing/2014/main" id="{02AB28B3-328F-1007-F15B-F2BF96DC1AF9}"/>
              </a:ext>
            </a:extLst>
          </p:cNvPr>
          <p:cNvSpPr txBox="1"/>
          <p:nvPr/>
        </p:nvSpPr>
        <p:spPr>
          <a:xfrm>
            <a:off x="3238499" y="1671896"/>
            <a:ext cx="1003623" cy="369332"/>
          </a:xfrm>
          <a:prstGeom prst="rect">
            <a:avLst/>
          </a:prstGeom>
          <a:noFill/>
        </p:spPr>
        <p:txBody>
          <a:bodyPr wrap="square" rtlCol="0">
            <a:spAutoFit/>
          </a:bodyPr>
          <a:lstStyle/>
          <a:p>
            <a:r>
              <a:rPr lang="en-US" dirty="0"/>
              <a:t>m, +H</a:t>
            </a:r>
            <a:r>
              <a:rPr lang="en-US" baseline="30000" dirty="0"/>
              <a:t>+</a:t>
            </a:r>
          </a:p>
        </p:txBody>
      </p:sp>
      <p:sp>
        <p:nvSpPr>
          <p:cNvPr id="33" name="TextBox 32">
            <a:extLst>
              <a:ext uri="{FF2B5EF4-FFF2-40B4-BE49-F238E27FC236}">
                <a16:creationId xmlns:a16="http://schemas.microsoft.com/office/drawing/2014/main" id="{B3D0425D-7133-70EE-41A9-3B5819AEE588}"/>
              </a:ext>
            </a:extLst>
          </p:cNvPr>
          <p:cNvSpPr txBox="1"/>
          <p:nvPr/>
        </p:nvSpPr>
        <p:spPr>
          <a:xfrm>
            <a:off x="3747780" y="2251399"/>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+H</a:t>
            </a:r>
            <a:r>
              <a:rPr lang="en-US" baseline="30000" dirty="0"/>
              <a:t>+</a:t>
            </a:r>
          </a:p>
        </p:txBody>
      </p:sp>
      <p:sp>
        <p:nvSpPr>
          <p:cNvPr id="34" name="TextBox 33">
            <a:extLst>
              <a:ext uri="{FF2B5EF4-FFF2-40B4-BE49-F238E27FC236}">
                <a16:creationId xmlns:a16="http://schemas.microsoft.com/office/drawing/2014/main" id="{5C31FDB2-02CC-3DA0-8735-5B52C12ABF8A}"/>
              </a:ext>
            </a:extLst>
          </p:cNvPr>
          <p:cNvSpPr txBox="1"/>
          <p:nvPr/>
        </p:nvSpPr>
        <p:spPr>
          <a:xfrm>
            <a:off x="4105126" y="2662815"/>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2</a:t>
            </a:r>
            <a:r>
              <a:rPr lang="en-US" dirty="0"/>
              <a:t>, +H</a:t>
            </a:r>
            <a:r>
              <a:rPr lang="en-US" baseline="30000" dirty="0"/>
              <a:t>+</a:t>
            </a:r>
          </a:p>
        </p:txBody>
      </p:sp>
      <p:sp>
        <p:nvSpPr>
          <p:cNvPr id="35" name="TextBox 34">
            <a:extLst>
              <a:ext uri="{FF2B5EF4-FFF2-40B4-BE49-F238E27FC236}">
                <a16:creationId xmlns:a16="http://schemas.microsoft.com/office/drawing/2014/main" id="{2CAB4AB3-CB64-D63B-C43C-3859A1E11E62}"/>
              </a:ext>
            </a:extLst>
          </p:cNvPr>
          <p:cNvSpPr txBox="1"/>
          <p:nvPr/>
        </p:nvSpPr>
        <p:spPr>
          <a:xfrm>
            <a:off x="6149805" y="2008109"/>
            <a:ext cx="1003623" cy="369332"/>
          </a:xfrm>
          <a:prstGeom prst="rect">
            <a:avLst/>
          </a:prstGeom>
          <a:noFill/>
        </p:spPr>
        <p:txBody>
          <a:bodyPr wrap="square" rtlCol="0">
            <a:spAutoFit/>
          </a:bodyPr>
          <a:lstStyle/>
          <a:p>
            <a:r>
              <a:rPr lang="en-US" dirty="0"/>
              <a:t>m, +Na</a:t>
            </a:r>
            <a:r>
              <a:rPr lang="en-US" baseline="30000" dirty="0"/>
              <a:t>+</a:t>
            </a:r>
          </a:p>
        </p:txBody>
      </p:sp>
      <p:sp>
        <p:nvSpPr>
          <p:cNvPr id="36" name="TextBox 35">
            <a:extLst>
              <a:ext uri="{FF2B5EF4-FFF2-40B4-BE49-F238E27FC236}">
                <a16:creationId xmlns:a16="http://schemas.microsoft.com/office/drawing/2014/main" id="{2BBB46F3-429D-0B14-0600-5DEF1F21BBED}"/>
              </a:ext>
            </a:extLst>
          </p:cNvPr>
          <p:cNvSpPr txBox="1"/>
          <p:nvPr/>
        </p:nvSpPr>
        <p:spPr>
          <a:xfrm>
            <a:off x="6683269" y="2625113"/>
            <a:ext cx="1447912"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+Na</a:t>
            </a:r>
            <a:r>
              <a:rPr lang="en-US" baseline="30000" dirty="0"/>
              <a:t>+</a:t>
            </a:r>
          </a:p>
        </p:txBody>
      </p:sp>
      <p:sp>
        <p:nvSpPr>
          <p:cNvPr id="37" name="TextBox 36">
            <a:extLst>
              <a:ext uri="{FF2B5EF4-FFF2-40B4-BE49-F238E27FC236}">
                <a16:creationId xmlns:a16="http://schemas.microsoft.com/office/drawing/2014/main" id="{3236AD29-829F-5FDD-0DD8-AE93CE550E34}"/>
              </a:ext>
            </a:extLst>
          </p:cNvPr>
          <p:cNvSpPr txBox="1"/>
          <p:nvPr/>
        </p:nvSpPr>
        <p:spPr>
          <a:xfrm>
            <a:off x="8027218" y="2359906"/>
            <a:ext cx="1447912" cy="369332"/>
          </a:xfrm>
          <a:prstGeom prst="rect">
            <a:avLst/>
          </a:prstGeom>
          <a:noFill/>
        </p:spPr>
        <p:txBody>
          <a:bodyPr wrap="square" rtlCol="0">
            <a:spAutoFit/>
          </a:bodyPr>
          <a:lstStyle/>
          <a:p>
            <a:r>
              <a:rPr lang="en-US" dirty="0"/>
              <a:t>m, +ACN</a:t>
            </a:r>
            <a:r>
              <a:rPr lang="en-US" baseline="30000" dirty="0"/>
              <a:t>+</a:t>
            </a:r>
          </a:p>
        </p:txBody>
      </p:sp>
      <p:sp>
        <p:nvSpPr>
          <p:cNvPr id="38" name="Left Brace 37">
            <a:extLst>
              <a:ext uri="{FF2B5EF4-FFF2-40B4-BE49-F238E27FC236}">
                <a16:creationId xmlns:a16="http://schemas.microsoft.com/office/drawing/2014/main" id="{69C652E0-A2DC-64FF-2BD1-602E9EF686E3}"/>
              </a:ext>
            </a:extLst>
          </p:cNvPr>
          <p:cNvSpPr/>
          <p:nvPr/>
        </p:nvSpPr>
        <p:spPr>
          <a:xfrm rot="16200000">
            <a:off x="5735605" y="351764"/>
            <a:ext cx="430504" cy="64006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52BC594A-A5E2-03BE-B3F7-91213AE2E7B8}"/>
              </a:ext>
            </a:extLst>
          </p:cNvPr>
          <p:cNvSpPr txBox="1"/>
          <p:nvPr/>
        </p:nvSpPr>
        <p:spPr>
          <a:xfrm>
            <a:off x="9271319" y="1223279"/>
            <a:ext cx="2695904" cy="1200329"/>
          </a:xfrm>
          <a:prstGeom prst="rect">
            <a:avLst/>
          </a:prstGeom>
          <a:noFill/>
        </p:spPr>
        <p:txBody>
          <a:bodyPr wrap="square" rtlCol="0">
            <a:spAutoFit/>
          </a:bodyPr>
          <a:lstStyle/>
          <a:p>
            <a:pPr algn="ctr"/>
            <a:r>
              <a:rPr lang="en-US" dirty="0"/>
              <a:t>Traditional techniques, each feature is queried for annotation = 6 searches! More false positives</a:t>
            </a:r>
          </a:p>
        </p:txBody>
      </p:sp>
      <p:sp>
        <p:nvSpPr>
          <p:cNvPr id="42" name="TextBox 41">
            <a:extLst>
              <a:ext uri="{FF2B5EF4-FFF2-40B4-BE49-F238E27FC236}">
                <a16:creationId xmlns:a16="http://schemas.microsoft.com/office/drawing/2014/main" id="{A50BE3FD-780A-2EF9-353C-C553555D623D}"/>
              </a:ext>
            </a:extLst>
          </p:cNvPr>
          <p:cNvSpPr txBox="1"/>
          <p:nvPr/>
        </p:nvSpPr>
        <p:spPr>
          <a:xfrm>
            <a:off x="4602905" y="3817278"/>
            <a:ext cx="2695904" cy="369332"/>
          </a:xfrm>
          <a:prstGeom prst="rect">
            <a:avLst/>
          </a:prstGeom>
          <a:noFill/>
        </p:spPr>
        <p:txBody>
          <a:bodyPr wrap="square" rtlCol="0">
            <a:spAutoFit/>
          </a:bodyPr>
          <a:lstStyle/>
          <a:p>
            <a:pPr algn="ctr"/>
            <a:r>
              <a:rPr lang="en-US" dirty="0"/>
              <a:t>Empirical Compound</a:t>
            </a:r>
          </a:p>
        </p:txBody>
      </p:sp>
      <p:cxnSp>
        <p:nvCxnSpPr>
          <p:cNvPr id="43" name="Straight Connector 42">
            <a:extLst>
              <a:ext uri="{FF2B5EF4-FFF2-40B4-BE49-F238E27FC236}">
                <a16:creationId xmlns:a16="http://schemas.microsoft.com/office/drawing/2014/main" id="{B5367C8B-275A-FBC3-5F8B-4A11A6234793}"/>
              </a:ext>
            </a:extLst>
          </p:cNvPr>
          <p:cNvCxnSpPr>
            <a:cxnSpLocks/>
          </p:cNvCxnSpPr>
          <p:nvPr/>
        </p:nvCxnSpPr>
        <p:spPr>
          <a:xfrm>
            <a:off x="5963248" y="4186610"/>
            <a:ext cx="0" cy="39566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054F24-D481-BACD-0256-2DC8ECFB0761}"/>
              </a:ext>
            </a:extLst>
          </p:cNvPr>
          <p:cNvSpPr txBox="1"/>
          <p:nvPr/>
        </p:nvSpPr>
        <p:spPr>
          <a:xfrm>
            <a:off x="4595023" y="4606343"/>
            <a:ext cx="2695904" cy="369332"/>
          </a:xfrm>
          <a:prstGeom prst="rect">
            <a:avLst/>
          </a:prstGeom>
          <a:noFill/>
        </p:spPr>
        <p:txBody>
          <a:bodyPr wrap="square" rtlCol="0">
            <a:spAutoFit/>
          </a:bodyPr>
          <a:lstStyle/>
          <a:p>
            <a:pPr algn="ctr"/>
            <a:r>
              <a:rPr lang="en-US" dirty="0"/>
              <a:t>Inferred Neutral Mass</a:t>
            </a:r>
          </a:p>
        </p:txBody>
      </p:sp>
      <p:cxnSp>
        <p:nvCxnSpPr>
          <p:cNvPr id="48" name="Straight Connector 47">
            <a:extLst>
              <a:ext uri="{FF2B5EF4-FFF2-40B4-BE49-F238E27FC236}">
                <a16:creationId xmlns:a16="http://schemas.microsoft.com/office/drawing/2014/main" id="{5AA75064-7E67-8145-5E06-64F1290996B9}"/>
              </a:ext>
            </a:extLst>
          </p:cNvPr>
          <p:cNvCxnSpPr>
            <a:cxnSpLocks/>
          </p:cNvCxnSpPr>
          <p:nvPr/>
        </p:nvCxnSpPr>
        <p:spPr>
          <a:xfrm>
            <a:off x="7153428" y="4791009"/>
            <a:ext cx="115094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C3F01-43BB-5445-B198-59D945788586}"/>
              </a:ext>
            </a:extLst>
          </p:cNvPr>
          <p:cNvSpPr txBox="1"/>
          <p:nvPr/>
        </p:nvSpPr>
        <p:spPr>
          <a:xfrm>
            <a:off x="8521654" y="4347818"/>
            <a:ext cx="2695904" cy="1200329"/>
          </a:xfrm>
          <a:prstGeom prst="rect">
            <a:avLst/>
          </a:prstGeom>
          <a:noFill/>
        </p:spPr>
        <p:txBody>
          <a:bodyPr wrap="square" rtlCol="0">
            <a:spAutoFit/>
          </a:bodyPr>
          <a:lstStyle/>
          <a:p>
            <a:pPr algn="ctr"/>
            <a:r>
              <a:rPr lang="en-US" dirty="0"/>
              <a:t>Empirical compound means one query and fewer false positives.</a:t>
            </a:r>
          </a:p>
          <a:p>
            <a:pPr algn="ctr"/>
            <a:endParaRPr lang="en-US" dirty="0"/>
          </a:p>
        </p:txBody>
      </p:sp>
      <p:sp>
        <p:nvSpPr>
          <p:cNvPr id="52" name="Google Shape;697;p15">
            <a:extLst>
              <a:ext uri="{FF2B5EF4-FFF2-40B4-BE49-F238E27FC236}">
                <a16:creationId xmlns:a16="http://schemas.microsoft.com/office/drawing/2014/main" id="{2E605E54-A63F-7B05-E158-A14206DC32C3}"/>
              </a:ext>
            </a:extLst>
          </p:cNvPr>
          <p:cNvSpPr txBox="1">
            <a:spLocks/>
          </p:cNvSpPr>
          <p:nvPr/>
        </p:nvSpPr>
        <p:spPr>
          <a:xfrm>
            <a:off x="263158" y="7594062"/>
            <a:ext cx="10954400" cy="2557939"/>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solidFill>
                  <a:srgbClr val="FF0000"/>
                </a:solidFill>
                <a:latin typeface="Lato" panose="020F0502020204030203" pitchFamily="34" charset="0"/>
                <a:ea typeface="Lato" panose="020F0502020204030203" pitchFamily="34" charset="0"/>
                <a:cs typeface="Lato" panose="020F0502020204030203" pitchFamily="34" charset="0"/>
              </a:rPr>
              <a:t>Difference is that </a:t>
            </a:r>
            <a:r>
              <a:rPr lang="en-US" sz="2667" b="1" dirty="0" err="1">
                <a:solidFill>
                  <a:srgbClr val="FF0000"/>
                </a:solidFill>
                <a:latin typeface="Lato" panose="020F0502020204030203" pitchFamily="34" charset="0"/>
                <a:ea typeface="Lato" panose="020F0502020204030203" pitchFamily="34" charset="0"/>
                <a:cs typeface="Lato" panose="020F0502020204030203" pitchFamily="34" charset="0"/>
              </a:rPr>
              <a:t>khipu</a:t>
            </a:r>
            <a:r>
              <a:rPr lang="en-US" sz="2667" b="1" dirty="0">
                <a:solidFill>
                  <a:srgbClr val="FF0000"/>
                </a:solidFill>
                <a:latin typeface="Lato" panose="020F0502020204030203" pitchFamily="34" charset="0"/>
                <a:ea typeface="Lato" panose="020F0502020204030203" pitchFamily="34" charset="0"/>
                <a:cs typeface="Lato" panose="020F0502020204030203" pitchFamily="34" charset="0"/>
              </a:rPr>
              <a:t> is computable / </a:t>
            </a:r>
            <a:r>
              <a:rPr lang="en-US" sz="2667" b="1" dirty="0" err="1">
                <a:solidFill>
                  <a:srgbClr val="FF0000"/>
                </a:solidFill>
                <a:latin typeface="Lato" panose="020F0502020204030203" pitchFamily="34" charset="0"/>
                <a:ea typeface="Lato" panose="020F0502020204030203" pitchFamily="34" charset="0"/>
                <a:cs typeface="Lato" panose="020F0502020204030203" pitchFamily="34" charset="0"/>
              </a:rPr>
              <a:t>empcpd</a:t>
            </a:r>
            <a:r>
              <a:rPr lang="en-US" sz="2667" b="1" dirty="0">
                <a:solidFill>
                  <a:srgbClr val="FF0000"/>
                </a:solidFill>
                <a:latin typeface="Lato" panose="020F0502020204030203" pitchFamily="34" charset="0"/>
                <a:ea typeface="Lato" panose="020F0502020204030203" pitchFamily="34" charset="0"/>
                <a:cs typeface="Lato" panose="020F0502020204030203" pitchFamily="34" charset="0"/>
              </a:rPr>
              <a:t> is data structure. Downstream software.</a:t>
            </a:r>
          </a:p>
          <a:p>
            <a:pPr algn="ctr"/>
            <a:r>
              <a:rPr lang="en-US" sz="2667" b="1" dirty="0">
                <a:solidFill>
                  <a:srgbClr val="FF0000"/>
                </a:solidFill>
                <a:latin typeface="Lato" panose="020F0502020204030203" pitchFamily="34" charset="0"/>
                <a:ea typeface="Lato" panose="020F0502020204030203" pitchFamily="34" charset="0"/>
                <a:cs typeface="Lato" panose="020F0502020204030203" pitchFamily="34" charset="0"/>
              </a:rPr>
              <a:t>vs. </a:t>
            </a:r>
            <a:r>
              <a:rPr lang="en-US" sz="2667" b="1" dirty="0" err="1">
                <a:solidFill>
                  <a:srgbClr val="FF0000"/>
                </a:solidFill>
                <a:latin typeface="Lato" panose="020F0502020204030203" pitchFamily="34" charset="0"/>
                <a:ea typeface="Lato" panose="020F0502020204030203" pitchFamily="34" charset="0"/>
                <a:cs typeface="Lato" panose="020F0502020204030203" pitchFamily="34" charset="0"/>
              </a:rPr>
              <a:t>mzunit</a:t>
            </a:r>
            <a:r>
              <a:rPr lang="en-US" sz="2667" b="1" dirty="0">
                <a:solidFill>
                  <a:srgbClr val="FF0000"/>
                </a:solidFill>
                <a:latin typeface="Lato" panose="020F0502020204030203" pitchFamily="34" charset="0"/>
                <a:ea typeface="Lato" panose="020F0502020204030203" pitchFamily="34" charset="0"/>
                <a:cs typeface="Lato" panose="020F0502020204030203" pitchFamily="34" charset="0"/>
              </a:rPr>
              <a:t>, CAMERA, </a:t>
            </a:r>
            <a:r>
              <a:rPr lang="en-US" sz="2667" b="1" dirty="0" err="1">
                <a:solidFill>
                  <a:srgbClr val="FF0000"/>
                </a:solidFill>
                <a:latin typeface="Lato" panose="020F0502020204030203" pitchFamily="34" charset="0"/>
                <a:ea typeface="Lato" panose="020F0502020204030203" pitchFamily="34" charset="0"/>
                <a:cs typeface="Lato" panose="020F0502020204030203" pitchFamily="34" charset="0"/>
              </a:rPr>
              <a:t>binner</a:t>
            </a:r>
            <a:r>
              <a:rPr lang="en-US" sz="2667" b="1" dirty="0">
                <a:solidFill>
                  <a:srgbClr val="FF0000"/>
                </a:solidFill>
                <a:latin typeface="Lato" panose="020F0502020204030203" pitchFamily="34" charset="0"/>
                <a:ea typeface="Lato" panose="020F0502020204030203" pitchFamily="34" charset="0"/>
                <a:cs typeface="Lato" panose="020F0502020204030203" pitchFamily="34" charset="0"/>
              </a:rPr>
              <a:t> (Michigan) </a:t>
            </a:r>
          </a:p>
          <a:p>
            <a:pPr algn="ctr"/>
            <a:r>
              <a:rPr lang="en-US" sz="2667" b="1" dirty="0">
                <a:solidFill>
                  <a:srgbClr val="FF0000"/>
                </a:solidFill>
                <a:latin typeface="Lato" panose="020F0502020204030203" pitchFamily="34" charset="0"/>
                <a:ea typeface="Lato" panose="020F0502020204030203" pitchFamily="34" charset="0"/>
                <a:cs typeface="Lato" panose="020F0502020204030203" pitchFamily="34" charset="0"/>
              </a:rPr>
              <a:t>Regression through grid allows better inferred mass </a:t>
            </a:r>
          </a:p>
          <a:p>
            <a:pPr algn="ctr"/>
            <a:endParaRPr lang="en-US" sz="2667" b="1" dirty="0">
              <a:solidFill>
                <a:srgbClr val="FF0000"/>
              </a:solidFill>
              <a:latin typeface="Lato" panose="020F0502020204030203" pitchFamily="34" charset="0"/>
              <a:ea typeface="Lato" panose="020F0502020204030203" pitchFamily="34" charset="0"/>
              <a:cs typeface="Lato" panose="020F0502020204030203" pitchFamily="34" charset="0"/>
            </a:endParaRPr>
          </a:p>
          <a:p>
            <a:pPr algn="ctr"/>
            <a:r>
              <a:rPr lang="en-US" sz="2667" b="1" dirty="0">
                <a:solidFill>
                  <a:srgbClr val="FF0000"/>
                </a:solidFill>
                <a:latin typeface="Lato" panose="020F0502020204030203" pitchFamily="34" charset="0"/>
                <a:ea typeface="Lato" panose="020F0502020204030203" pitchFamily="34" charset="0"/>
                <a:cs typeface="Lato" panose="020F0502020204030203" pitchFamily="34" charset="0"/>
              </a:rPr>
              <a:t>Maybe show grid?</a:t>
            </a:r>
          </a:p>
          <a:p>
            <a:pPr algn="ctr"/>
            <a:r>
              <a:rPr lang="en-US" sz="2667" b="1" dirty="0">
                <a:solidFill>
                  <a:srgbClr val="FF0000"/>
                </a:solidFill>
                <a:latin typeface="Lato" panose="020F0502020204030203" pitchFamily="34" charset="0"/>
                <a:ea typeface="Lato" panose="020F0502020204030203" pitchFamily="34" charset="0"/>
                <a:cs typeface="Lato" panose="020F0502020204030203" pitchFamily="34" charset="0"/>
              </a:rPr>
              <a:t>Collapse with prev. slide</a:t>
            </a:r>
            <a:endParaRPr lang="en-US" sz="2667"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
        <p:nvSpPr>
          <p:cNvPr id="54" name="TextBox 53">
            <a:extLst>
              <a:ext uri="{FF2B5EF4-FFF2-40B4-BE49-F238E27FC236}">
                <a16:creationId xmlns:a16="http://schemas.microsoft.com/office/drawing/2014/main" id="{1B07D1E2-7779-725C-AB68-B77366019AAA}"/>
              </a:ext>
            </a:extLst>
          </p:cNvPr>
          <p:cNvSpPr txBox="1"/>
          <p:nvPr/>
        </p:nvSpPr>
        <p:spPr>
          <a:xfrm>
            <a:off x="765091" y="6028954"/>
            <a:ext cx="10769428" cy="646331"/>
          </a:xfrm>
          <a:prstGeom prst="rect">
            <a:avLst/>
          </a:prstGeom>
          <a:noFill/>
        </p:spPr>
        <p:txBody>
          <a:bodyPr wrap="square">
            <a:spAutoFit/>
          </a:bodyPr>
          <a:lstStyle/>
          <a:p>
            <a:pPr algn="ctr"/>
            <a:r>
              <a:rPr lang="en-US" sz="1800" b="1" dirty="0" err="1">
                <a:latin typeface="Lato" panose="020F0502020204030203" pitchFamily="34" charset="0"/>
                <a:ea typeface="Lato" panose="020F0502020204030203" pitchFamily="34" charset="0"/>
                <a:cs typeface="Lato" panose="020F0502020204030203" pitchFamily="34" charset="0"/>
              </a:rPr>
              <a:t>mzunit</a:t>
            </a:r>
            <a:r>
              <a:rPr lang="en-US" sz="1800" b="1" dirty="0">
                <a:latin typeface="Lato" panose="020F0502020204030203" pitchFamily="34" charset="0"/>
                <a:ea typeface="Lato" panose="020F0502020204030203" pitchFamily="34" charset="0"/>
                <a:cs typeface="Lato" panose="020F0502020204030203" pitchFamily="34" charset="0"/>
              </a:rPr>
              <a:t>, CAMERA, </a:t>
            </a:r>
            <a:r>
              <a:rPr lang="en-US" sz="1800" b="1" dirty="0" err="1">
                <a:latin typeface="Lato" panose="020F0502020204030203" pitchFamily="34" charset="0"/>
                <a:ea typeface="Lato" panose="020F0502020204030203" pitchFamily="34" charset="0"/>
                <a:cs typeface="Lato" panose="020F0502020204030203" pitchFamily="34" charset="0"/>
              </a:rPr>
              <a:t>binner</a:t>
            </a:r>
            <a:r>
              <a:rPr lang="en-US" sz="18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8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89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b="77150"/>
          <a:stretch/>
        </p:blipFill>
        <p:spPr>
          <a:xfrm>
            <a:off x="1376829" y="510492"/>
            <a:ext cx="9280688" cy="1436550"/>
          </a:xfrm>
          <a:prstGeom prst="rect">
            <a:avLst/>
          </a:prstGeom>
        </p:spPr>
      </p:pic>
    </p:spTree>
    <p:extLst>
      <p:ext uri="{BB962C8B-B14F-4D97-AF65-F5344CB8AC3E}">
        <p14:creationId xmlns:p14="http://schemas.microsoft.com/office/powerpoint/2010/main" val="1131644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0576-52AF-AACD-E8DB-C11353BAEDB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9519C12-F531-2813-11AA-010BC48B6DF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20F3864E-F8D5-8A28-A254-E2D0A687D121}"/>
              </a:ext>
            </a:extLst>
          </p:cNvPr>
          <p:cNvPicPr>
            <a:picLocks noChangeAspect="1"/>
          </p:cNvPicPr>
          <p:nvPr/>
        </p:nvPicPr>
        <p:blipFill rotWithShape="1">
          <a:blip r:embed="rId3"/>
          <a:srcRect b="38407"/>
          <a:stretch/>
        </p:blipFill>
        <p:spPr>
          <a:xfrm>
            <a:off x="1376829" y="510491"/>
            <a:ext cx="9280688" cy="3872323"/>
          </a:xfrm>
          <a:prstGeom prst="rect">
            <a:avLst/>
          </a:prstGeom>
        </p:spPr>
      </p:pic>
    </p:spTree>
    <p:extLst>
      <p:ext uri="{BB962C8B-B14F-4D97-AF65-F5344CB8AC3E}">
        <p14:creationId xmlns:p14="http://schemas.microsoft.com/office/powerpoint/2010/main" val="3651741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EE42-A321-9B04-FA37-BA070510E72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A7498A8C-7EE3-2389-8B97-BD01AA857B0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AC4B370-E29D-EF0B-CB3D-C12446F5D795}"/>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270976D9-AAFB-ED3A-941C-D5BB0726231D}"/>
              </a:ext>
            </a:extLst>
          </p:cNvPr>
          <p:cNvSpPr/>
          <p:nvPr/>
        </p:nvSpPr>
        <p:spPr>
          <a:xfrm>
            <a:off x="6096000" y="4501055"/>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37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32BA-3501-696A-BF23-F0E2AD4219B0}"/>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D711F49-B2AD-AB21-ADDE-9B988D6E8AD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F9C12100-ECF1-D5C2-60FB-14E6C099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D53062E1-75EA-2304-C433-E646AFCAAF1E}"/>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DD6B67C-4FDA-433E-A85B-A25D6697BC22}"/>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4FECCFA-2897-60C8-77AB-385EE0AD8500}"/>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E7CAFB6C-94D2-61B4-0ED9-31EF74FB81C0}"/>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
        <p:nvSpPr>
          <p:cNvPr id="13" name="Rounded Rectangle 12">
            <a:extLst>
              <a:ext uri="{FF2B5EF4-FFF2-40B4-BE49-F238E27FC236}">
                <a16:creationId xmlns:a16="http://schemas.microsoft.com/office/drawing/2014/main" id="{CFBC04EB-3A4A-A6A0-E0CC-96F02928DD2B}"/>
              </a:ext>
            </a:extLst>
          </p:cNvPr>
          <p:cNvSpPr/>
          <p:nvPr/>
        </p:nvSpPr>
        <p:spPr>
          <a:xfrm rot="16200000">
            <a:off x="-305838" y="3810850"/>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SEQUENCING</a:t>
            </a:r>
          </a:p>
        </p:txBody>
      </p:sp>
      <p:sp>
        <p:nvSpPr>
          <p:cNvPr id="14" name="Rounded Rectangle 13">
            <a:extLst>
              <a:ext uri="{FF2B5EF4-FFF2-40B4-BE49-F238E27FC236}">
                <a16:creationId xmlns:a16="http://schemas.microsoft.com/office/drawing/2014/main" id="{66B80AD4-6072-D793-1719-D3A07003E1C3}"/>
              </a:ext>
            </a:extLst>
          </p:cNvPr>
          <p:cNvSpPr/>
          <p:nvPr/>
        </p:nvSpPr>
        <p:spPr>
          <a:xfrm rot="16200000">
            <a:off x="8621722" y="3810849"/>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MASS SPECTROMETRY</a:t>
            </a:r>
          </a:p>
        </p:txBody>
      </p:sp>
    </p:spTree>
    <p:extLst>
      <p:ext uri="{BB962C8B-B14F-4D97-AF65-F5344CB8AC3E}">
        <p14:creationId xmlns:p14="http://schemas.microsoft.com/office/powerpoint/2010/main" val="26157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F0A0C7-BC5B-57B3-EEE6-56483C0FD05A}"/>
              </a:ext>
            </a:extLst>
          </p:cNvPr>
          <p:cNvSpPr txBox="1"/>
          <p:nvPr/>
        </p:nvSpPr>
        <p:spPr>
          <a:xfrm>
            <a:off x="3149954" y="6210939"/>
            <a:ext cx="5892087"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Made possible using empirical compounds</a:t>
            </a:r>
          </a:p>
        </p:txBody>
      </p:sp>
      <p:sp>
        <p:nvSpPr>
          <p:cNvPr id="5" name="Google Shape;697;p15">
            <a:extLst>
              <a:ext uri="{FF2B5EF4-FFF2-40B4-BE49-F238E27FC236}">
                <a16:creationId xmlns:a16="http://schemas.microsoft.com/office/drawing/2014/main" id="{4522E9E8-B8DF-B9F6-39E6-4939B02103E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JSON Example of Chained 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4C5DE6C-3D22-169B-43C9-DEA9972A8FA9}"/>
              </a:ext>
            </a:extLst>
          </p:cNvPr>
          <p:cNvPicPr>
            <a:picLocks noChangeAspect="1"/>
          </p:cNvPicPr>
          <p:nvPr/>
        </p:nvPicPr>
        <p:blipFill>
          <a:blip r:embed="rId3"/>
          <a:stretch>
            <a:fillRect/>
          </a:stretch>
        </p:blipFill>
        <p:spPr>
          <a:xfrm>
            <a:off x="3433053" y="891424"/>
            <a:ext cx="5325887" cy="5194258"/>
          </a:xfrm>
          <a:prstGeom prst="rect">
            <a:avLst/>
          </a:prstGeom>
        </p:spPr>
      </p:pic>
    </p:spTree>
    <p:extLst>
      <p:ext uri="{BB962C8B-B14F-4D97-AF65-F5344CB8AC3E}">
        <p14:creationId xmlns:p14="http://schemas.microsoft.com/office/powerpoint/2010/main" val="2267912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14614" y="435354"/>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Large Experiment QA/QC Example</a:t>
            </a:r>
            <a:endParaRPr lang="en-US" sz="3200" dirty="0">
              <a:latin typeface="Lato" panose="020F0502020204030203" pitchFamily="34" charset="0"/>
              <a:ea typeface="Lato" panose="020F0502020204030203" pitchFamily="34" charset="0"/>
              <a:cs typeface="Lato" panose="020F0502020204030203" pitchFamily="34" charset="0"/>
            </a:endParaRPr>
          </a:p>
        </p:txBody>
      </p:sp>
      <p:grpSp>
        <p:nvGrpSpPr>
          <p:cNvPr id="3" name="Group 2">
            <a:extLst>
              <a:ext uri="{FF2B5EF4-FFF2-40B4-BE49-F238E27FC236}">
                <a16:creationId xmlns:a16="http://schemas.microsoft.com/office/drawing/2014/main" id="{143D1828-8A54-802F-8DF6-C4D215062DC6}"/>
              </a:ext>
            </a:extLst>
          </p:cNvPr>
          <p:cNvGrpSpPr/>
          <p:nvPr/>
        </p:nvGrpSpPr>
        <p:grpSpPr>
          <a:xfrm>
            <a:off x="935859" y="1561672"/>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390735" y="6180893"/>
            <a:ext cx="5410530" cy="523220"/>
          </a:xfrm>
          <a:prstGeom prst="rect">
            <a:avLst/>
          </a:prstGeom>
          <a:noFill/>
        </p:spPr>
        <p:txBody>
          <a:bodyPr wrap="square" rtlCol="0">
            <a:spAutoFit/>
          </a:bodyPr>
          <a:lstStyle/>
          <a:p>
            <a:r>
              <a:rPr lang="en-US" sz="2800" b="1" dirty="0"/>
              <a:t>~1700 samples over 17 batches</a:t>
            </a:r>
          </a:p>
        </p:txBody>
      </p:sp>
      <p:sp>
        <p:nvSpPr>
          <p:cNvPr id="7" name="Up-Down Arrow 6">
            <a:extLst>
              <a:ext uri="{FF2B5EF4-FFF2-40B4-BE49-F238E27FC236}">
                <a16:creationId xmlns:a16="http://schemas.microsoft.com/office/drawing/2014/main" id="{B59C2EEB-77E3-9179-5007-5AFEF80E82B7}"/>
              </a:ext>
            </a:extLst>
          </p:cNvPr>
          <p:cNvSpPr/>
          <p:nvPr/>
        </p:nvSpPr>
        <p:spPr>
          <a:xfrm rot="5400000">
            <a:off x="3377903" y="2979843"/>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69558" y="3156706"/>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Calibration</a:t>
            </a:r>
          </a:p>
        </p:txBody>
      </p:sp>
      <p:sp>
        <p:nvSpPr>
          <p:cNvPr id="9" name="TextBox 8">
            <a:extLst>
              <a:ext uri="{FF2B5EF4-FFF2-40B4-BE49-F238E27FC236}">
                <a16:creationId xmlns:a16="http://schemas.microsoft.com/office/drawing/2014/main" id="{D4E35A53-BBA2-0E92-E1D6-705CB7E176D7}"/>
              </a:ext>
            </a:extLst>
          </p:cNvPr>
          <p:cNvSpPr txBox="1"/>
          <p:nvPr/>
        </p:nvSpPr>
        <p:spPr>
          <a:xfrm>
            <a:off x="6493317" y="4874285"/>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2</a:t>
            </a:r>
          </a:p>
        </p:txBody>
      </p:sp>
      <p:sp>
        <p:nvSpPr>
          <p:cNvPr id="11" name="TextBox 10">
            <a:extLst>
              <a:ext uri="{FF2B5EF4-FFF2-40B4-BE49-F238E27FC236}">
                <a16:creationId xmlns:a16="http://schemas.microsoft.com/office/drawing/2014/main" id="{C08F9CA4-CB27-D97A-1C46-646E2C68D41D}"/>
              </a:ext>
            </a:extLst>
          </p:cNvPr>
          <p:cNvSpPr txBox="1"/>
          <p:nvPr/>
        </p:nvSpPr>
        <p:spPr>
          <a:xfrm>
            <a:off x="5045636" y="3263341"/>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1</a:t>
            </a:r>
          </a:p>
        </p:txBody>
      </p:sp>
      <p:sp>
        <p:nvSpPr>
          <p:cNvPr id="14" name="TextBox 13">
            <a:extLst>
              <a:ext uri="{FF2B5EF4-FFF2-40B4-BE49-F238E27FC236}">
                <a16:creationId xmlns:a16="http://schemas.microsoft.com/office/drawing/2014/main" id="{D20E8FED-03E7-C43B-FE35-DBD21281DEFF}"/>
              </a:ext>
            </a:extLst>
          </p:cNvPr>
          <p:cNvSpPr txBox="1"/>
          <p:nvPr/>
        </p:nvSpPr>
        <p:spPr>
          <a:xfrm>
            <a:off x="8603763" y="6361080"/>
            <a:ext cx="5410530" cy="523220"/>
          </a:xfrm>
          <a:prstGeom prst="rect">
            <a:avLst/>
          </a:prstGeom>
          <a:noFill/>
        </p:spPr>
        <p:txBody>
          <a:bodyPr wrap="square" rtlCol="0">
            <a:spAutoFit/>
          </a:bodyPr>
          <a:lstStyle/>
          <a:p>
            <a:pPr algn="ctr"/>
            <a:r>
              <a:rPr lang="en-US" sz="2800" b="1" dirty="0"/>
              <a:t>Raw Data</a:t>
            </a:r>
          </a:p>
        </p:txBody>
      </p:sp>
    </p:spTree>
    <p:extLst>
      <p:ext uri="{BB962C8B-B14F-4D97-AF65-F5344CB8AC3E}">
        <p14:creationId xmlns:p14="http://schemas.microsoft.com/office/powerpoint/2010/main" val="2895266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305949" y="1561672"/>
            <a:ext cx="10597898" cy="4576658"/>
            <a:chOff x="464252" y="1089002"/>
            <a:chExt cx="11439595" cy="5049328"/>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4" name="TextBox 23">
              <a:extLst>
                <a:ext uri="{FF2B5EF4-FFF2-40B4-BE49-F238E27FC236}">
                  <a16:creationId xmlns:a16="http://schemas.microsoft.com/office/drawing/2014/main" id="{16C5DAF5-F9F8-6110-6E9A-8B9EB4C9332F}"/>
                </a:ext>
              </a:extLst>
            </p:cNvPr>
            <p:cNvSpPr txBox="1"/>
            <p:nvPr/>
          </p:nvSpPr>
          <p:spPr>
            <a:xfrm>
              <a:off x="1184354" y="5768998"/>
              <a:ext cx="3173447" cy="369332"/>
            </a:xfrm>
            <a:prstGeom prst="rect">
              <a:avLst/>
            </a:prstGeom>
            <a:solidFill>
              <a:schemeClr val="bg1"/>
            </a:solidFill>
          </p:spPr>
          <p:txBody>
            <a:bodyPr wrap="square" rtlCol="0">
              <a:spAutoFit/>
            </a:bodyPr>
            <a:lstStyle/>
            <a:p>
              <a:pPr algn="ctr"/>
              <a:r>
                <a:rPr lang="en-US" dirty="0"/>
                <a:t>PC1 – 6.4%</a:t>
              </a:r>
            </a:p>
          </p:txBody>
        </p:sp>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5"/>
          <a:srcRect l="10555" t="6896" r="26690" b="11263"/>
          <a:stretch/>
        </p:blipFill>
        <p:spPr>
          <a:xfrm>
            <a:off x="1256098" y="1561672"/>
            <a:ext cx="4324042" cy="4229450"/>
          </a:xfrm>
          <a:prstGeom prst="rect">
            <a:avLst/>
          </a:prstGeom>
        </p:spPr>
      </p:pic>
      <p:sp>
        <p:nvSpPr>
          <p:cNvPr id="19" name="TextBox 18">
            <a:extLst>
              <a:ext uri="{FF2B5EF4-FFF2-40B4-BE49-F238E27FC236}">
                <a16:creationId xmlns:a16="http://schemas.microsoft.com/office/drawing/2014/main" id="{8D696525-F03A-620C-4289-E0B5A28AA81D}"/>
              </a:ext>
            </a:extLst>
          </p:cNvPr>
          <p:cNvSpPr txBox="1"/>
          <p:nvPr/>
        </p:nvSpPr>
        <p:spPr>
          <a:xfrm rot="16200000">
            <a:off x="-617985" y="3244334"/>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10.8%</a:t>
            </a:r>
          </a:p>
        </p:txBody>
      </p:sp>
      <p:sp>
        <p:nvSpPr>
          <p:cNvPr id="20" name="TextBox 19">
            <a:extLst>
              <a:ext uri="{FF2B5EF4-FFF2-40B4-BE49-F238E27FC236}">
                <a16:creationId xmlns:a16="http://schemas.microsoft.com/office/drawing/2014/main" id="{A3D118A7-6D48-8461-A26C-6769178DC384}"/>
              </a:ext>
            </a:extLst>
          </p:cNvPr>
          <p:cNvSpPr txBox="1"/>
          <p:nvPr/>
        </p:nvSpPr>
        <p:spPr>
          <a:xfrm>
            <a:off x="1973068" y="5824010"/>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28.5%</a:t>
            </a:r>
          </a:p>
        </p:txBody>
      </p:sp>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14614" y="435354"/>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Large Experiment QA/QC Example</a:t>
            </a:r>
            <a:endParaRPr lang="en-US" sz="3200" dirty="0">
              <a:latin typeface="Lato" panose="020F0502020204030203" pitchFamily="34" charset="0"/>
              <a:ea typeface="Lato" panose="020F0502020204030203" pitchFamily="34" charset="0"/>
              <a:cs typeface="Lato" panose="020F0502020204030203" pitchFamily="34" charset="0"/>
            </a:endParaRPr>
          </a:p>
        </p:txBody>
      </p:sp>
      <p:sp>
        <p:nvSpPr>
          <p:cNvPr id="7" name="Up-Down Arrow 6">
            <a:extLst>
              <a:ext uri="{FF2B5EF4-FFF2-40B4-BE49-F238E27FC236}">
                <a16:creationId xmlns:a16="http://schemas.microsoft.com/office/drawing/2014/main" id="{B59C2EEB-77E3-9179-5007-5AFEF80E82B7}"/>
              </a:ext>
            </a:extLst>
          </p:cNvPr>
          <p:cNvSpPr/>
          <p:nvPr/>
        </p:nvSpPr>
        <p:spPr>
          <a:xfrm rot="5400000">
            <a:off x="3377903" y="2979843"/>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69558" y="3156706"/>
            <a:ext cx="5410530" cy="523220"/>
          </a:xfrm>
          <a:prstGeom prst="rect">
            <a:avLst/>
          </a:prstGeom>
          <a:noFill/>
        </p:spPr>
        <p:txBody>
          <a:bodyPr wrap="square" rtlCol="0">
            <a:spAutoFit/>
          </a:bodyPr>
          <a:lstStyle/>
          <a:p>
            <a:pPr algn="ctr"/>
            <a:r>
              <a:rPr lang="en-US" sz="2800" b="1" dirty="0"/>
              <a:t>Calibration</a:t>
            </a:r>
          </a:p>
        </p:txBody>
      </p:sp>
      <p:pic>
        <p:nvPicPr>
          <p:cNvPr id="30" name="Picture 29" descr="A diagram of different colored triangles&#10;&#10;Description automatically generated">
            <a:extLst>
              <a:ext uri="{FF2B5EF4-FFF2-40B4-BE49-F238E27FC236}">
                <a16:creationId xmlns:a16="http://schemas.microsoft.com/office/drawing/2014/main" id="{F4E448D2-0EB5-5155-94D0-E17B0A79CCFF}"/>
              </a:ext>
            </a:extLst>
          </p:cNvPr>
          <p:cNvPicPr>
            <a:picLocks noChangeAspect="1"/>
          </p:cNvPicPr>
          <p:nvPr/>
        </p:nvPicPr>
        <p:blipFill rotWithShape="1">
          <a:blip r:embed="rId5"/>
          <a:srcRect l="10555" t="6896" r="26690" b="11263"/>
          <a:stretch/>
        </p:blipFill>
        <p:spPr>
          <a:xfrm>
            <a:off x="1256098" y="1574121"/>
            <a:ext cx="4324042" cy="4229450"/>
          </a:xfrm>
          <a:prstGeom prst="rect">
            <a:avLst/>
          </a:prstGeom>
        </p:spPr>
      </p:pic>
      <p:sp>
        <p:nvSpPr>
          <p:cNvPr id="31" name="Up-Down Arrow 30">
            <a:extLst>
              <a:ext uri="{FF2B5EF4-FFF2-40B4-BE49-F238E27FC236}">
                <a16:creationId xmlns:a16="http://schemas.microsoft.com/office/drawing/2014/main" id="{5DCBF4B3-C534-66AD-A4C0-4303002EEBB0}"/>
              </a:ext>
            </a:extLst>
          </p:cNvPr>
          <p:cNvSpPr/>
          <p:nvPr/>
        </p:nvSpPr>
        <p:spPr>
          <a:xfrm rot="5400000">
            <a:off x="3392417" y="3164794"/>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84072" y="3341657"/>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6"/>
          <a:srcRect t="31815" r="30387" b="5983"/>
          <a:stretch/>
        </p:blipFill>
        <p:spPr>
          <a:xfrm>
            <a:off x="5851575" y="2765546"/>
            <a:ext cx="3981283" cy="2999447"/>
          </a:xfrm>
          <a:prstGeom prst="rect">
            <a:avLst/>
          </a:prstGeom>
        </p:spPr>
      </p:pic>
      <p:sp>
        <p:nvSpPr>
          <p:cNvPr id="41" name="TextBox 40">
            <a:extLst>
              <a:ext uri="{FF2B5EF4-FFF2-40B4-BE49-F238E27FC236}">
                <a16:creationId xmlns:a16="http://schemas.microsoft.com/office/drawing/2014/main" id="{14D35E77-3EB2-D1BC-28FC-A4053AE133E6}"/>
              </a:ext>
            </a:extLst>
          </p:cNvPr>
          <p:cNvSpPr txBox="1"/>
          <p:nvPr/>
        </p:nvSpPr>
        <p:spPr>
          <a:xfrm>
            <a:off x="7503432" y="6356792"/>
            <a:ext cx="5410530" cy="523220"/>
          </a:xfrm>
          <a:prstGeom prst="rect">
            <a:avLst/>
          </a:prstGeom>
          <a:noFill/>
        </p:spPr>
        <p:txBody>
          <a:bodyPr wrap="square" rtlCol="0">
            <a:spAutoFit/>
          </a:bodyPr>
          <a:lstStyle/>
          <a:p>
            <a:pPr algn="ctr"/>
            <a:r>
              <a:rPr lang="en-US" sz="2800" b="1" dirty="0"/>
              <a:t>Normalized, Interpolated</a:t>
            </a:r>
          </a:p>
        </p:txBody>
      </p:sp>
      <p:pic>
        <p:nvPicPr>
          <p:cNvPr id="42" name="Picture 41" descr="A close-up of a graph&#10;&#10;Description automatically generated">
            <a:extLst>
              <a:ext uri="{FF2B5EF4-FFF2-40B4-BE49-F238E27FC236}">
                <a16:creationId xmlns:a16="http://schemas.microsoft.com/office/drawing/2014/main" id="{BF926618-962D-804C-407E-5B4D699834C6}"/>
              </a:ext>
            </a:extLst>
          </p:cNvPr>
          <p:cNvPicPr>
            <a:picLocks noChangeAspect="1"/>
          </p:cNvPicPr>
          <p:nvPr/>
        </p:nvPicPr>
        <p:blipFill rotWithShape="1">
          <a:blip r:embed="rId6"/>
          <a:srcRect t="5817" r="30387" b="72310"/>
          <a:stretch/>
        </p:blipFill>
        <p:spPr>
          <a:xfrm>
            <a:off x="5851576" y="1569781"/>
            <a:ext cx="3981283" cy="1054729"/>
          </a:xfrm>
          <a:prstGeom prst="rect">
            <a:avLst/>
          </a:prstGeom>
        </p:spPr>
      </p:pic>
    </p:spTree>
    <p:extLst>
      <p:ext uri="{BB962C8B-B14F-4D97-AF65-F5344CB8AC3E}">
        <p14:creationId xmlns:p14="http://schemas.microsoft.com/office/powerpoint/2010/main" val="293638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305949" y="1561672"/>
            <a:ext cx="10597898" cy="4564654"/>
            <a:chOff x="464252" y="1089002"/>
            <a:chExt cx="11439595" cy="5036084"/>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29" name="Picture 28">
              <a:extLst>
                <a:ext uri="{FF2B5EF4-FFF2-40B4-BE49-F238E27FC236}">
                  <a16:creationId xmlns:a16="http://schemas.microsoft.com/office/drawing/2014/main" id="{2B3A4E28-20CE-1A88-1772-AF849D4AE8B3}"/>
                </a:ext>
              </a:extLst>
            </p:cNvPr>
            <p:cNvPicPr>
              <a:picLocks noChangeAspect="1"/>
            </p:cNvPicPr>
            <p:nvPr/>
          </p:nvPicPr>
          <p:blipFill>
            <a:blip r:embed="rId5"/>
            <a:stretch>
              <a:fillRect/>
            </a:stretch>
          </p:blipFill>
          <p:spPr>
            <a:xfrm>
              <a:off x="5414331" y="1103464"/>
              <a:ext cx="4264927" cy="463743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6"/>
          <a:srcRect l="10555" t="6896" r="26690" b="11263"/>
          <a:stretch/>
        </p:blipFill>
        <p:spPr>
          <a:xfrm>
            <a:off x="1256098" y="1561672"/>
            <a:ext cx="4324042" cy="4229450"/>
          </a:xfrm>
          <a:prstGeom prst="rect">
            <a:avLst/>
          </a:prstGeom>
        </p:spPr>
      </p:pic>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14614" y="435354"/>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Large Experiment QA/QC Example</a:t>
            </a:r>
            <a:endParaRPr lang="en-US" sz="3200" dirty="0">
              <a:latin typeface="Lato" panose="020F0502020204030203" pitchFamily="34" charset="0"/>
              <a:ea typeface="Lato" panose="020F0502020204030203" pitchFamily="34" charset="0"/>
              <a:cs typeface="Lato" panose="020F0502020204030203" pitchFamily="34" charset="0"/>
            </a:endParaRPr>
          </a:p>
        </p:txBody>
      </p:sp>
      <p:sp>
        <p:nvSpPr>
          <p:cNvPr id="7" name="Up-Down Arrow 6">
            <a:extLst>
              <a:ext uri="{FF2B5EF4-FFF2-40B4-BE49-F238E27FC236}">
                <a16:creationId xmlns:a16="http://schemas.microsoft.com/office/drawing/2014/main" id="{B59C2EEB-77E3-9179-5007-5AFEF80E82B7}"/>
              </a:ext>
            </a:extLst>
          </p:cNvPr>
          <p:cNvSpPr/>
          <p:nvPr/>
        </p:nvSpPr>
        <p:spPr>
          <a:xfrm rot="5400000">
            <a:off x="3377903" y="2979843"/>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69558" y="3156706"/>
            <a:ext cx="5410530" cy="523220"/>
          </a:xfrm>
          <a:prstGeom prst="rect">
            <a:avLst/>
          </a:prstGeom>
          <a:noFill/>
        </p:spPr>
        <p:txBody>
          <a:bodyPr wrap="square" rtlCol="0">
            <a:spAutoFit/>
          </a:bodyPr>
          <a:lstStyle/>
          <a:p>
            <a:pPr algn="ctr"/>
            <a:r>
              <a:rPr lang="en-US" sz="2800" b="1" dirty="0"/>
              <a:t>Calibration</a:t>
            </a:r>
          </a:p>
        </p:txBody>
      </p:sp>
      <p:sp>
        <p:nvSpPr>
          <p:cNvPr id="31" name="Up-Down Arrow 30">
            <a:extLst>
              <a:ext uri="{FF2B5EF4-FFF2-40B4-BE49-F238E27FC236}">
                <a16:creationId xmlns:a16="http://schemas.microsoft.com/office/drawing/2014/main" id="{5DCBF4B3-C534-66AD-A4C0-4303002EEBB0}"/>
              </a:ext>
            </a:extLst>
          </p:cNvPr>
          <p:cNvSpPr/>
          <p:nvPr/>
        </p:nvSpPr>
        <p:spPr>
          <a:xfrm rot="5400000">
            <a:off x="3392417" y="3164794"/>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84072" y="3341657"/>
            <a:ext cx="5410530" cy="523220"/>
          </a:xfrm>
          <a:prstGeom prst="rect">
            <a:avLst/>
          </a:prstGeom>
          <a:noFill/>
        </p:spPr>
        <p:txBody>
          <a:bodyPr wrap="square" rtlCol="0">
            <a:spAutoFit/>
          </a:bodyPr>
          <a:lstStyle/>
          <a:p>
            <a:pPr algn="ctr"/>
            <a:r>
              <a:rPr lang="en-US" sz="2800" b="1" dirty="0"/>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7"/>
          <a:srcRect t="5817" r="30387" b="5983"/>
          <a:stretch/>
        </p:blipFill>
        <p:spPr>
          <a:xfrm>
            <a:off x="5851577" y="1555837"/>
            <a:ext cx="3981283" cy="4253071"/>
          </a:xfrm>
          <a:prstGeom prst="rect">
            <a:avLst/>
          </a:prstGeom>
        </p:spPr>
      </p:pic>
      <p:pic>
        <p:nvPicPr>
          <p:cNvPr id="2" name="Picture 1">
            <a:extLst>
              <a:ext uri="{FF2B5EF4-FFF2-40B4-BE49-F238E27FC236}">
                <a16:creationId xmlns:a16="http://schemas.microsoft.com/office/drawing/2014/main" id="{C0C11A00-E229-6702-5446-FC554EB176F5}"/>
              </a:ext>
            </a:extLst>
          </p:cNvPr>
          <p:cNvPicPr>
            <a:picLocks noChangeAspect="1"/>
          </p:cNvPicPr>
          <p:nvPr/>
        </p:nvPicPr>
        <p:blipFill>
          <a:blip r:embed="rId8"/>
          <a:stretch>
            <a:fillRect/>
          </a:stretch>
        </p:blipFill>
        <p:spPr>
          <a:xfrm>
            <a:off x="1281023" y="1574780"/>
            <a:ext cx="4274191" cy="4220224"/>
          </a:xfrm>
          <a:prstGeom prst="rect">
            <a:avLst/>
          </a:prstGeom>
        </p:spPr>
      </p:pic>
      <p:sp>
        <p:nvSpPr>
          <p:cNvPr id="3" name="TextBox 2">
            <a:extLst>
              <a:ext uri="{FF2B5EF4-FFF2-40B4-BE49-F238E27FC236}">
                <a16:creationId xmlns:a16="http://schemas.microsoft.com/office/drawing/2014/main" id="{B5A41DAF-A08D-A4F4-0F9F-895FABFD4EFA}"/>
              </a:ext>
            </a:extLst>
          </p:cNvPr>
          <p:cNvSpPr txBox="1"/>
          <p:nvPr/>
        </p:nvSpPr>
        <p:spPr>
          <a:xfrm>
            <a:off x="1888099" y="5855502"/>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9.8%</a:t>
            </a:r>
          </a:p>
        </p:txBody>
      </p:sp>
      <p:sp>
        <p:nvSpPr>
          <p:cNvPr id="5" name="TextBox 4">
            <a:extLst>
              <a:ext uri="{FF2B5EF4-FFF2-40B4-BE49-F238E27FC236}">
                <a16:creationId xmlns:a16="http://schemas.microsoft.com/office/drawing/2014/main" id="{FC3DDE90-5A31-38EB-7B4E-87ADC50BDFE4}"/>
              </a:ext>
            </a:extLst>
          </p:cNvPr>
          <p:cNvSpPr txBox="1"/>
          <p:nvPr/>
        </p:nvSpPr>
        <p:spPr>
          <a:xfrm rot="16200000">
            <a:off x="-745856" y="3381164"/>
            <a:ext cx="3499068"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3.1%</a:t>
            </a:r>
          </a:p>
        </p:txBody>
      </p:sp>
      <p:pic>
        <p:nvPicPr>
          <p:cNvPr id="6" name="Picture 5">
            <a:extLst>
              <a:ext uri="{FF2B5EF4-FFF2-40B4-BE49-F238E27FC236}">
                <a16:creationId xmlns:a16="http://schemas.microsoft.com/office/drawing/2014/main" id="{E806953D-484E-6E38-F58D-382E49568363}"/>
              </a:ext>
            </a:extLst>
          </p:cNvPr>
          <p:cNvPicPr>
            <a:picLocks noChangeAspect="1"/>
          </p:cNvPicPr>
          <p:nvPr/>
        </p:nvPicPr>
        <p:blipFill>
          <a:blip r:embed="rId9"/>
          <a:stretch>
            <a:fillRect/>
          </a:stretch>
        </p:blipFill>
        <p:spPr>
          <a:xfrm>
            <a:off x="5810579" y="1569840"/>
            <a:ext cx="4063278" cy="4239068"/>
          </a:xfrm>
          <a:prstGeom prst="rect">
            <a:avLst/>
          </a:prstGeom>
        </p:spPr>
      </p:pic>
      <p:sp>
        <p:nvSpPr>
          <p:cNvPr id="10" name="TextBox 9">
            <a:extLst>
              <a:ext uri="{FF2B5EF4-FFF2-40B4-BE49-F238E27FC236}">
                <a16:creationId xmlns:a16="http://schemas.microsoft.com/office/drawing/2014/main" id="{0147B9DB-E7D0-FB31-3662-153788561711}"/>
              </a:ext>
            </a:extLst>
          </p:cNvPr>
          <p:cNvSpPr txBox="1"/>
          <p:nvPr/>
        </p:nvSpPr>
        <p:spPr>
          <a:xfrm>
            <a:off x="8099393" y="6325986"/>
            <a:ext cx="5410530" cy="523220"/>
          </a:xfrm>
          <a:prstGeom prst="rect">
            <a:avLst/>
          </a:prstGeom>
          <a:noFill/>
        </p:spPr>
        <p:txBody>
          <a:bodyPr wrap="square" rtlCol="0">
            <a:spAutoFit/>
          </a:bodyPr>
          <a:lstStyle/>
          <a:p>
            <a:pPr algn="ctr"/>
            <a:r>
              <a:rPr lang="en-US" sz="2800" b="1" dirty="0"/>
              <a:t>Batch Corrected</a:t>
            </a:r>
          </a:p>
        </p:txBody>
      </p:sp>
    </p:spTree>
    <p:extLst>
      <p:ext uri="{BB962C8B-B14F-4D97-AF65-F5344CB8AC3E}">
        <p14:creationId xmlns:p14="http://schemas.microsoft.com/office/powerpoint/2010/main" val="2157883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Outlier and Annotation Example Results</a:t>
            </a:r>
            <a:endParaRPr lang="en-US" sz="3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266F9297-CC0A-1A38-651B-743F7D87A4FE}"/>
              </a:ext>
            </a:extLst>
          </p:cNvPr>
          <p:cNvPicPr>
            <a:picLocks noChangeAspect="1"/>
          </p:cNvPicPr>
          <p:nvPr/>
        </p:nvPicPr>
        <p:blipFill rotWithShape="1">
          <a:blip r:embed="rId3"/>
          <a:srcRect b="50000"/>
          <a:stretch/>
        </p:blipFill>
        <p:spPr>
          <a:xfrm>
            <a:off x="842967" y="1300860"/>
            <a:ext cx="5091395" cy="3429000"/>
          </a:xfrm>
          <a:prstGeom prst="rect">
            <a:avLst/>
          </a:prstGeom>
        </p:spPr>
      </p:pic>
      <p:pic>
        <p:nvPicPr>
          <p:cNvPr id="6" name="Picture 5">
            <a:extLst>
              <a:ext uri="{FF2B5EF4-FFF2-40B4-BE49-F238E27FC236}">
                <a16:creationId xmlns:a16="http://schemas.microsoft.com/office/drawing/2014/main" id="{456C109D-0B8C-8739-3935-87A862A067BE}"/>
              </a:ext>
            </a:extLst>
          </p:cNvPr>
          <p:cNvPicPr>
            <a:picLocks noChangeAspect="1"/>
          </p:cNvPicPr>
          <p:nvPr/>
        </p:nvPicPr>
        <p:blipFill rotWithShape="1">
          <a:blip r:embed="rId3"/>
          <a:srcRect t="88556"/>
          <a:stretch/>
        </p:blipFill>
        <p:spPr>
          <a:xfrm>
            <a:off x="847449" y="4829845"/>
            <a:ext cx="5091395" cy="784810"/>
          </a:xfrm>
          <a:prstGeom prst="rect">
            <a:avLst/>
          </a:prstGeom>
        </p:spPr>
      </p:pic>
      <p:cxnSp>
        <p:nvCxnSpPr>
          <p:cNvPr id="12" name="Straight Connector 11">
            <a:extLst>
              <a:ext uri="{FF2B5EF4-FFF2-40B4-BE49-F238E27FC236}">
                <a16:creationId xmlns:a16="http://schemas.microsoft.com/office/drawing/2014/main" id="{894568C2-96D2-1F04-6E39-77136935D767}"/>
              </a:ext>
            </a:extLst>
          </p:cNvPr>
          <p:cNvCxnSpPr/>
          <p:nvPr/>
        </p:nvCxnSpPr>
        <p:spPr>
          <a:xfrm flipV="1">
            <a:off x="715220" y="4624135"/>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EB479-1DAD-8919-6B38-4AF959C101A2}"/>
              </a:ext>
            </a:extLst>
          </p:cNvPr>
          <p:cNvCxnSpPr/>
          <p:nvPr/>
        </p:nvCxnSpPr>
        <p:spPr>
          <a:xfrm flipV="1">
            <a:off x="719703" y="4722747"/>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2744C-78A3-C5E4-D1E8-67F0EEFB5F5B}"/>
              </a:ext>
            </a:extLst>
          </p:cNvPr>
          <p:cNvCxnSpPr/>
          <p:nvPr/>
        </p:nvCxnSpPr>
        <p:spPr>
          <a:xfrm flipV="1">
            <a:off x="5714066" y="4624135"/>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21A2AA-E02A-36A4-AB58-B5BE45FD9DA6}"/>
              </a:ext>
            </a:extLst>
          </p:cNvPr>
          <p:cNvCxnSpPr/>
          <p:nvPr/>
        </p:nvCxnSpPr>
        <p:spPr>
          <a:xfrm flipV="1">
            <a:off x="5718549" y="4722747"/>
            <a:ext cx="336176" cy="215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196045-1ADE-3E8E-BF74-E46D07A2143C}"/>
              </a:ext>
            </a:extLst>
          </p:cNvPr>
          <p:cNvSpPr txBox="1"/>
          <p:nvPr/>
        </p:nvSpPr>
        <p:spPr>
          <a:xfrm>
            <a:off x="245618" y="4773515"/>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-6</a:t>
            </a:r>
          </a:p>
        </p:txBody>
      </p:sp>
      <p:sp>
        <p:nvSpPr>
          <p:cNvPr id="19" name="TextBox 18">
            <a:extLst>
              <a:ext uri="{FF2B5EF4-FFF2-40B4-BE49-F238E27FC236}">
                <a16:creationId xmlns:a16="http://schemas.microsoft.com/office/drawing/2014/main" id="{47FE2756-2A2C-93B4-1E3B-851F33FF85A5}"/>
              </a:ext>
            </a:extLst>
          </p:cNvPr>
          <p:cNvSpPr txBox="1"/>
          <p:nvPr/>
        </p:nvSpPr>
        <p:spPr>
          <a:xfrm>
            <a:off x="246351" y="3269877"/>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0</a:t>
            </a:r>
          </a:p>
        </p:txBody>
      </p:sp>
      <p:sp>
        <p:nvSpPr>
          <p:cNvPr id="20" name="TextBox 19">
            <a:extLst>
              <a:ext uri="{FF2B5EF4-FFF2-40B4-BE49-F238E27FC236}">
                <a16:creationId xmlns:a16="http://schemas.microsoft.com/office/drawing/2014/main" id="{8FC566CD-D2D6-E9E4-1837-ACEF141BF152}"/>
              </a:ext>
            </a:extLst>
          </p:cNvPr>
          <p:cNvSpPr txBox="1"/>
          <p:nvPr/>
        </p:nvSpPr>
        <p:spPr>
          <a:xfrm>
            <a:off x="252641" y="1849234"/>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2</a:t>
            </a:r>
          </a:p>
        </p:txBody>
      </p:sp>
      <p:sp>
        <p:nvSpPr>
          <p:cNvPr id="21" name="TextBox 20">
            <a:extLst>
              <a:ext uri="{FF2B5EF4-FFF2-40B4-BE49-F238E27FC236}">
                <a16:creationId xmlns:a16="http://schemas.microsoft.com/office/drawing/2014/main" id="{EC333A8E-C5CC-D299-5406-A780489FF34B}"/>
              </a:ext>
            </a:extLst>
          </p:cNvPr>
          <p:cNvSpPr txBox="1"/>
          <p:nvPr/>
        </p:nvSpPr>
        <p:spPr>
          <a:xfrm>
            <a:off x="2071117" y="5614655"/>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Sample Number</a:t>
            </a:r>
          </a:p>
        </p:txBody>
      </p:sp>
      <p:sp>
        <p:nvSpPr>
          <p:cNvPr id="22" name="TextBox 21">
            <a:extLst>
              <a:ext uri="{FF2B5EF4-FFF2-40B4-BE49-F238E27FC236}">
                <a16:creationId xmlns:a16="http://schemas.microsoft.com/office/drawing/2014/main" id="{1BE4A50D-5B84-5E77-280B-21EDB5F7DF00}"/>
              </a:ext>
            </a:extLst>
          </p:cNvPr>
          <p:cNvSpPr txBox="1"/>
          <p:nvPr/>
        </p:nvSpPr>
        <p:spPr>
          <a:xfrm rot="16200000">
            <a:off x="-1115471" y="3254675"/>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 Features Z-Score</a:t>
            </a:r>
          </a:p>
        </p:txBody>
      </p:sp>
      <p:sp>
        <p:nvSpPr>
          <p:cNvPr id="23" name="Oval 22">
            <a:extLst>
              <a:ext uri="{FF2B5EF4-FFF2-40B4-BE49-F238E27FC236}">
                <a16:creationId xmlns:a16="http://schemas.microsoft.com/office/drawing/2014/main" id="{E0C4698B-8532-8882-EEAB-70D77CA6248F}"/>
              </a:ext>
            </a:extLst>
          </p:cNvPr>
          <p:cNvSpPr/>
          <p:nvPr/>
        </p:nvSpPr>
        <p:spPr>
          <a:xfrm>
            <a:off x="1183068" y="5057718"/>
            <a:ext cx="1688950" cy="4087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88D491-02BB-0C44-8478-AC886BE6C77B}"/>
              </a:ext>
            </a:extLst>
          </p:cNvPr>
          <p:cNvSpPr txBox="1"/>
          <p:nvPr/>
        </p:nvSpPr>
        <p:spPr>
          <a:xfrm>
            <a:off x="2750154" y="4943784"/>
            <a:ext cx="1956056"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Failed Injections</a:t>
            </a:r>
          </a:p>
        </p:txBody>
      </p:sp>
      <p:sp>
        <p:nvSpPr>
          <p:cNvPr id="8" name="TextBox 7">
            <a:extLst>
              <a:ext uri="{FF2B5EF4-FFF2-40B4-BE49-F238E27FC236}">
                <a16:creationId xmlns:a16="http://schemas.microsoft.com/office/drawing/2014/main" id="{3E54029B-66DF-618E-9DFF-AD26226D06A1}"/>
              </a:ext>
            </a:extLst>
          </p:cNvPr>
          <p:cNvSpPr txBox="1"/>
          <p:nvPr/>
        </p:nvSpPr>
        <p:spPr>
          <a:xfrm>
            <a:off x="6445837" y="1650021"/>
            <a:ext cx="257831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HZV029 RP-</a:t>
            </a:r>
          </a:p>
        </p:txBody>
      </p:sp>
      <p:sp>
        <p:nvSpPr>
          <p:cNvPr id="10" name="Oval 9">
            <a:extLst>
              <a:ext uri="{FF2B5EF4-FFF2-40B4-BE49-F238E27FC236}">
                <a16:creationId xmlns:a16="http://schemas.microsoft.com/office/drawing/2014/main" id="{0EAC9BB2-4240-99C4-7CE1-21EBEFAFE933}"/>
              </a:ext>
            </a:extLst>
          </p:cNvPr>
          <p:cNvSpPr/>
          <p:nvPr/>
        </p:nvSpPr>
        <p:spPr>
          <a:xfrm>
            <a:off x="9023763" y="2189819"/>
            <a:ext cx="1616844" cy="1654732"/>
          </a:xfrm>
          <a:prstGeom prst="ellipse">
            <a:avLst/>
          </a:prstGeom>
          <a:solidFill>
            <a:srgbClr val="FB003D">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 </a:t>
            </a:r>
          </a:p>
        </p:txBody>
      </p:sp>
      <p:sp>
        <p:nvSpPr>
          <p:cNvPr id="11" name="TextBox 10">
            <a:extLst>
              <a:ext uri="{FF2B5EF4-FFF2-40B4-BE49-F238E27FC236}">
                <a16:creationId xmlns:a16="http://schemas.microsoft.com/office/drawing/2014/main" id="{4613A57F-504C-645B-E0E3-6D783023FEF4}"/>
              </a:ext>
            </a:extLst>
          </p:cNvPr>
          <p:cNvSpPr txBox="1"/>
          <p:nvPr/>
        </p:nvSpPr>
        <p:spPr>
          <a:xfrm>
            <a:off x="9102016" y="2858205"/>
            <a:ext cx="81663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2553</a:t>
            </a:r>
          </a:p>
        </p:txBody>
      </p:sp>
      <p:sp>
        <p:nvSpPr>
          <p:cNvPr id="14" name="Oval 13">
            <a:extLst>
              <a:ext uri="{FF2B5EF4-FFF2-40B4-BE49-F238E27FC236}">
                <a16:creationId xmlns:a16="http://schemas.microsoft.com/office/drawing/2014/main" id="{6BFE204B-2C55-3A7B-61B4-AC65BD3048A6}"/>
              </a:ext>
            </a:extLst>
          </p:cNvPr>
          <p:cNvSpPr/>
          <p:nvPr/>
        </p:nvSpPr>
        <p:spPr>
          <a:xfrm>
            <a:off x="6696166" y="2225173"/>
            <a:ext cx="1657015" cy="1657015"/>
          </a:xfrm>
          <a:prstGeom prst="ellipse">
            <a:avLst/>
          </a:prstGeom>
          <a:solidFill>
            <a:srgbClr val="FB003D">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Oval 14">
            <a:extLst>
              <a:ext uri="{FF2B5EF4-FFF2-40B4-BE49-F238E27FC236}">
                <a16:creationId xmlns:a16="http://schemas.microsoft.com/office/drawing/2014/main" id="{51A7B753-1874-C262-FEAD-7288D9AC1A29}"/>
              </a:ext>
            </a:extLst>
          </p:cNvPr>
          <p:cNvSpPr/>
          <p:nvPr/>
        </p:nvSpPr>
        <p:spPr>
          <a:xfrm>
            <a:off x="7391456" y="2299712"/>
            <a:ext cx="1430722" cy="1430722"/>
          </a:xfrm>
          <a:prstGeom prst="ellipse">
            <a:avLst/>
          </a:prstGeom>
          <a:solidFill>
            <a:srgbClr val="CAE7AA">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TextBox 25">
            <a:extLst>
              <a:ext uri="{FF2B5EF4-FFF2-40B4-BE49-F238E27FC236}">
                <a16:creationId xmlns:a16="http://schemas.microsoft.com/office/drawing/2014/main" id="{91B5DE52-B5A8-9597-B9CA-E56787291F05}"/>
              </a:ext>
            </a:extLst>
          </p:cNvPr>
          <p:cNvSpPr txBox="1"/>
          <p:nvPr/>
        </p:nvSpPr>
        <p:spPr>
          <a:xfrm>
            <a:off x="7599474" y="2884403"/>
            <a:ext cx="114464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710</a:t>
            </a:r>
          </a:p>
        </p:txBody>
      </p:sp>
      <p:sp>
        <p:nvSpPr>
          <p:cNvPr id="27" name="TextBox 26">
            <a:extLst>
              <a:ext uri="{FF2B5EF4-FFF2-40B4-BE49-F238E27FC236}">
                <a16:creationId xmlns:a16="http://schemas.microsoft.com/office/drawing/2014/main" id="{8E803311-20A8-5BB1-74A4-94A0F6522ABD}"/>
              </a:ext>
            </a:extLst>
          </p:cNvPr>
          <p:cNvSpPr txBox="1"/>
          <p:nvPr/>
        </p:nvSpPr>
        <p:spPr>
          <a:xfrm>
            <a:off x="8258864" y="2880882"/>
            <a:ext cx="114464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1265</a:t>
            </a:r>
            <a:endParaRPr lang="en-US" sz="10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339CFAFC-7BFF-D587-0315-FF91D721077F}"/>
              </a:ext>
            </a:extLst>
          </p:cNvPr>
          <p:cNvSpPr txBox="1"/>
          <p:nvPr/>
        </p:nvSpPr>
        <p:spPr>
          <a:xfrm>
            <a:off x="6721928" y="2860430"/>
            <a:ext cx="114464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1791</a:t>
            </a:r>
            <a:endParaRPr lang="en-US" sz="1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39B48CA-8049-8DF9-6213-4C09D029EC82}"/>
              </a:ext>
            </a:extLst>
          </p:cNvPr>
          <p:cNvSpPr txBox="1"/>
          <p:nvPr/>
        </p:nvSpPr>
        <p:spPr>
          <a:xfrm>
            <a:off x="6879321" y="3934621"/>
            <a:ext cx="2222695"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pcpfm</a:t>
            </a:r>
            <a:endParaRPr lang="en-US" sz="10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4FF9F119-35D8-062B-03D3-29246D7335C7}"/>
              </a:ext>
            </a:extLst>
          </p:cNvPr>
          <p:cNvSpPr/>
          <p:nvPr/>
        </p:nvSpPr>
        <p:spPr>
          <a:xfrm>
            <a:off x="7371287" y="4042695"/>
            <a:ext cx="223534" cy="217309"/>
          </a:xfrm>
          <a:prstGeom prst="rect">
            <a:avLst/>
          </a:prstGeom>
          <a:solidFill>
            <a:srgbClr val="CAE7AA">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285550-6306-B196-F324-3ACA88087E6C}"/>
              </a:ext>
            </a:extLst>
          </p:cNvPr>
          <p:cNvSpPr/>
          <p:nvPr/>
        </p:nvSpPr>
        <p:spPr>
          <a:xfrm>
            <a:off x="8730868" y="4029142"/>
            <a:ext cx="223534" cy="217309"/>
          </a:xfrm>
          <a:prstGeom prst="rect">
            <a:avLst/>
          </a:prstGeom>
          <a:solidFill>
            <a:srgbClr val="FF5436">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8D9FFA8-B66D-D74A-C74A-61285D4500DB}"/>
              </a:ext>
            </a:extLst>
          </p:cNvPr>
          <p:cNvSpPr txBox="1"/>
          <p:nvPr/>
        </p:nvSpPr>
        <p:spPr>
          <a:xfrm>
            <a:off x="8920888" y="3962291"/>
            <a:ext cx="2222695"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Compound Discoverer</a:t>
            </a:r>
          </a:p>
        </p:txBody>
      </p:sp>
      <p:sp>
        <p:nvSpPr>
          <p:cNvPr id="33" name="Oval 32">
            <a:extLst>
              <a:ext uri="{FF2B5EF4-FFF2-40B4-BE49-F238E27FC236}">
                <a16:creationId xmlns:a16="http://schemas.microsoft.com/office/drawing/2014/main" id="{1FDED41C-3701-79EB-EABD-9A9D0D046361}"/>
              </a:ext>
            </a:extLst>
          </p:cNvPr>
          <p:cNvSpPr/>
          <p:nvPr/>
        </p:nvSpPr>
        <p:spPr>
          <a:xfrm>
            <a:off x="9795800" y="2279889"/>
            <a:ext cx="1459399" cy="1493597"/>
          </a:xfrm>
          <a:prstGeom prst="ellipse">
            <a:avLst/>
          </a:prstGeom>
          <a:solidFill>
            <a:srgbClr val="CAE7AA">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 </a:t>
            </a:r>
          </a:p>
        </p:txBody>
      </p:sp>
      <p:sp>
        <p:nvSpPr>
          <p:cNvPr id="34" name="TextBox 33">
            <a:extLst>
              <a:ext uri="{FF2B5EF4-FFF2-40B4-BE49-F238E27FC236}">
                <a16:creationId xmlns:a16="http://schemas.microsoft.com/office/drawing/2014/main" id="{DBCD4D8B-80F4-3753-6675-C2B61EFA4EA6}"/>
              </a:ext>
            </a:extLst>
          </p:cNvPr>
          <p:cNvSpPr txBox="1"/>
          <p:nvPr/>
        </p:nvSpPr>
        <p:spPr>
          <a:xfrm>
            <a:off x="9922211" y="2862215"/>
            <a:ext cx="81663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1445</a:t>
            </a:r>
          </a:p>
        </p:txBody>
      </p:sp>
      <p:sp>
        <p:nvSpPr>
          <p:cNvPr id="35" name="TextBox 34">
            <a:extLst>
              <a:ext uri="{FF2B5EF4-FFF2-40B4-BE49-F238E27FC236}">
                <a16:creationId xmlns:a16="http://schemas.microsoft.com/office/drawing/2014/main" id="{65E028E9-3E27-BCFC-A792-19AB4DAB8878}"/>
              </a:ext>
            </a:extLst>
          </p:cNvPr>
          <p:cNvSpPr txBox="1"/>
          <p:nvPr/>
        </p:nvSpPr>
        <p:spPr>
          <a:xfrm>
            <a:off x="10635040" y="2845796"/>
            <a:ext cx="81663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2035</a:t>
            </a:r>
          </a:p>
        </p:txBody>
      </p:sp>
      <p:sp>
        <p:nvSpPr>
          <p:cNvPr id="36" name="TextBox 35">
            <a:extLst>
              <a:ext uri="{FF2B5EF4-FFF2-40B4-BE49-F238E27FC236}">
                <a16:creationId xmlns:a16="http://schemas.microsoft.com/office/drawing/2014/main" id="{F7C55FA0-B199-5E9A-CF66-005A52978D14}"/>
              </a:ext>
            </a:extLst>
          </p:cNvPr>
          <p:cNvSpPr txBox="1"/>
          <p:nvPr/>
        </p:nvSpPr>
        <p:spPr>
          <a:xfrm>
            <a:off x="8616667" y="1649752"/>
            <a:ext cx="257831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HZV029 HILIC+</a:t>
            </a:r>
          </a:p>
        </p:txBody>
      </p:sp>
      <p:sp>
        <p:nvSpPr>
          <p:cNvPr id="37" name="TextBox 36">
            <a:extLst>
              <a:ext uri="{FF2B5EF4-FFF2-40B4-BE49-F238E27FC236}">
                <a16:creationId xmlns:a16="http://schemas.microsoft.com/office/drawing/2014/main" id="{2C6CFF82-2BB1-BF79-FACB-E96597238BA9}"/>
              </a:ext>
            </a:extLst>
          </p:cNvPr>
          <p:cNvSpPr txBox="1"/>
          <p:nvPr/>
        </p:nvSpPr>
        <p:spPr>
          <a:xfrm>
            <a:off x="7566864" y="4574440"/>
            <a:ext cx="3142328"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High MS</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annotation similarity between CD and </a:t>
            </a:r>
            <a:r>
              <a:rPr lang="en-US" sz="1600" dirty="0" err="1">
                <a:latin typeface="Arial" panose="020B0604020202020204" pitchFamily="34" charset="0"/>
                <a:cs typeface="Arial" panose="020B0604020202020204" pitchFamily="34" charset="0"/>
              </a:rPr>
              <a:t>pcpfm</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6164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2E91-4812-7345-6D0C-9336067743E3}"/>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35F49396-5494-3E99-48D3-56259BB5C3FC}"/>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Example Reports</a:t>
            </a:r>
            <a:endParaRPr lang="en-US" sz="32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8B2BC82C-F1D7-A78F-6B69-93256F1E93A8}"/>
              </a:ext>
            </a:extLst>
          </p:cNvPr>
          <p:cNvPicPr>
            <a:picLocks noChangeAspect="1"/>
          </p:cNvPicPr>
          <p:nvPr/>
        </p:nvPicPr>
        <p:blipFill>
          <a:blip r:embed="rId3"/>
          <a:stretch>
            <a:fillRect/>
          </a:stretch>
        </p:blipFill>
        <p:spPr>
          <a:xfrm>
            <a:off x="1204289" y="1416591"/>
            <a:ext cx="2898049" cy="4088862"/>
          </a:xfrm>
          <a:prstGeom prst="rect">
            <a:avLst/>
          </a:prstGeom>
        </p:spPr>
      </p:pic>
      <p:pic>
        <p:nvPicPr>
          <p:cNvPr id="7" name="Picture 6">
            <a:extLst>
              <a:ext uri="{FF2B5EF4-FFF2-40B4-BE49-F238E27FC236}">
                <a16:creationId xmlns:a16="http://schemas.microsoft.com/office/drawing/2014/main" id="{4D136D70-D865-068C-FA37-E2C1F9C9806D}"/>
              </a:ext>
            </a:extLst>
          </p:cNvPr>
          <p:cNvPicPr>
            <a:picLocks noChangeAspect="1"/>
          </p:cNvPicPr>
          <p:nvPr/>
        </p:nvPicPr>
        <p:blipFill>
          <a:blip r:embed="rId4"/>
          <a:stretch>
            <a:fillRect/>
          </a:stretch>
        </p:blipFill>
        <p:spPr>
          <a:xfrm>
            <a:off x="4354351" y="1416591"/>
            <a:ext cx="3483298" cy="3706586"/>
          </a:xfrm>
          <a:prstGeom prst="rect">
            <a:avLst/>
          </a:prstGeom>
        </p:spPr>
      </p:pic>
      <p:pic>
        <p:nvPicPr>
          <p:cNvPr id="9" name="Picture 8">
            <a:extLst>
              <a:ext uri="{FF2B5EF4-FFF2-40B4-BE49-F238E27FC236}">
                <a16:creationId xmlns:a16="http://schemas.microsoft.com/office/drawing/2014/main" id="{4DF72A18-B0EE-F15D-D162-6D0F9021D746}"/>
              </a:ext>
            </a:extLst>
          </p:cNvPr>
          <p:cNvPicPr>
            <a:picLocks noChangeAspect="1"/>
          </p:cNvPicPr>
          <p:nvPr/>
        </p:nvPicPr>
        <p:blipFill>
          <a:blip r:embed="rId5"/>
          <a:stretch>
            <a:fillRect/>
          </a:stretch>
        </p:blipFill>
        <p:spPr>
          <a:xfrm>
            <a:off x="8089662" y="1416591"/>
            <a:ext cx="2736205" cy="3875336"/>
          </a:xfrm>
          <a:prstGeom prst="rect">
            <a:avLst/>
          </a:prstGeom>
        </p:spPr>
      </p:pic>
    </p:spTree>
    <p:extLst>
      <p:ext uri="{BB962C8B-B14F-4D97-AF65-F5344CB8AC3E}">
        <p14:creationId xmlns:p14="http://schemas.microsoft.com/office/powerpoint/2010/main" val="163545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Workflow</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2" name="Picture 1" descr="A diagram of a process&#10;&#10;Description automatically generated">
            <a:extLst>
              <a:ext uri="{FF2B5EF4-FFF2-40B4-BE49-F238E27FC236}">
                <a16:creationId xmlns:a16="http://schemas.microsoft.com/office/drawing/2014/main" id="{95AFEB88-C033-2ACF-BD5E-D0D38DCC6A26}"/>
              </a:ext>
            </a:extLst>
          </p:cNvPr>
          <p:cNvPicPr>
            <a:picLocks noChangeAspect="1"/>
          </p:cNvPicPr>
          <p:nvPr/>
        </p:nvPicPr>
        <p:blipFill>
          <a:blip r:embed="rId3"/>
          <a:stretch>
            <a:fillRect/>
          </a:stretch>
        </p:blipFill>
        <p:spPr>
          <a:xfrm>
            <a:off x="462082" y="576176"/>
            <a:ext cx="11052132" cy="6179349"/>
          </a:xfrm>
          <a:prstGeom prst="rect">
            <a:avLst/>
          </a:prstGeom>
        </p:spPr>
      </p:pic>
    </p:spTree>
    <p:extLst>
      <p:ext uri="{BB962C8B-B14F-4D97-AF65-F5344CB8AC3E}">
        <p14:creationId xmlns:p14="http://schemas.microsoft.com/office/powerpoint/2010/main" val="791889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2185-4B6A-8A97-C9FE-8D954D16665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FAA5D559-225E-3678-4108-DEFB682C760D}"/>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Results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9D2C28E8-9B98-984D-F23E-C41A6B6EAD64}"/>
              </a:ext>
            </a:extLst>
          </p:cNvPr>
          <p:cNvSpPr txBox="1"/>
          <p:nvPr/>
        </p:nvSpPr>
        <p:spPr>
          <a:xfrm>
            <a:off x="6268468" y="1297818"/>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r>
              <a:rPr lang="en-US" sz="1000" baseline="30000" dirty="0">
                <a:latin typeface="Arial" panose="020B0604020202020204" pitchFamily="34" charset="0"/>
                <a:cs typeface="Arial" panose="020B0604020202020204" pitchFamily="34" charset="0"/>
              </a:rPr>
              <a:t>13</a:t>
            </a:r>
            <a:r>
              <a:rPr lang="en-US" sz="1000" dirty="0">
                <a:latin typeface="Arial" panose="020B0604020202020204" pitchFamily="34" charset="0"/>
                <a:cs typeface="Arial" panose="020B0604020202020204" pitchFamily="34" charset="0"/>
              </a:rPr>
              <a:t>C</a:t>
            </a:r>
            <a:r>
              <a:rPr lang="en-US" sz="1000" baseline="-25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a:t>
            </a:r>
          </a:p>
          <a:p>
            <a:pPr algn="ctr"/>
            <a:r>
              <a:rPr lang="en-US" sz="1000" dirty="0">
                <a:latin typeface="Arial" panose="020B0604020202020204" pitchFamily="34" charset="0"/>
                <a:cs typeface="Arial" panose="020B0604020202020204" pitchFamily="34" charset="0"/>
              </a:rPr>
              <a:t>F210226</a:t>
            </a:r>
          </a:p>
          <a:p>
            <a:pPr algn="ctr"/>
            <a:r>
              <a:rPr lang="en-US" sz="1000" dirty="0">
                <a:latin typeface="Arial" panose="020B0604020202020204" pitchFamily="34" charset="0"/>
                <a:cs typeface="Arial" panose="020B0604020202020204" pitchFamily="34" charset="0"/>
              </a:rPr>
              <a:t>314.3245</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58.78</a:t>
            </a:r>
          </a:p>
        </p:txBody>
      </p:sp>
      <p:sp>
        <p:nvSpPr>
          <p:cNvPr id="5" name="TextBox 4">
            <a:extLst>
              <a:ext uri="{FF2B5EF4-FFF2-40B4-BE49-F238E27FC236}">
                <a16:creationId xmlns:a16="http://schemas.microsoft.com/office/drawing/2014/main" id="{D6E4FE68-38AD-69BF-74C7-C85C862D12F7}"/>
              </a:ext>
            </a:extLst>
          </p:cNvPr>
          <p:cNvSpPr txBox="1"/>
          <p:nvPr/>
        </p:nvSpPr>
        <p:spPr>
          <a:xfrm>
            <a:off x="6233667" y="3004615"/>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F195810 </a:t>
            </a:r>
          </a:p>
          <a:p>
            <a:pPr algn="ctr"/>
            <a:r>
              <a:rPr lang="en-US" sz="1000" dirty="0">
                <a:latin typeface="Arial" panose="020B0604020202020204" pitchFamily="34" charset="0"/>
                <a:cs typeface="Arial" panose="020B0604020202020204" pitchFamily="34" charset="0"/>
              </a:rPr>
              <a:t>289.2733</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14.03s</a:t>
            </a:r>
          </a:p>
        </p:txBody>
      </p:sp>
      <p:sp>
        <p:nvSpPr>
          <p:cNvPr id="7" name="TextBox 6">
            <a:extLst>
              <a:ext uri="{FF2B5EF4-FFF2-40B4-BE49-F238E27FC236}">
                <a16:creationId xmlns:a16="http://schemas.microsoft.com/office/drawing/2014/main" id="{F4BF6DD7-B5F2-8300-5170-2F991F3E3A1F}"/>
              </a:ext>
            </a:extLst>
          </p:cNvPr>
          <p:cNvSpPr txBox="1"/>
          <p:nvPr/>
        </p:nvSpPr>
        <p:spPr>
          <a:xfrm>
            <a:off x="2530447" y="3958083"/>
            <a:ext cx="2393061"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 Significant Features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dirty="0">
                <a:latin typeface="Arial" panose="020B0604020202020204" pitchFamily="34" charset="0"/>
                <a:cs typeface="Arial" panose="020B0604020202020204" pitchFamily="34" charset="0"/>
              </a:rPr>
              <a:t> &lt; .05)</a:t>
            </a:r>
          </a:p>
        </p:txBody>
      </p:sp>
      <p:grpSp>
        <p:nvGrpSpPr>
          <p:cNvPr id="8" name="Group 7">
            <a:extLst>
              <a:ext uri="{FF2B5EF4-FFF2-40B4-BE49-F238E27FC236}">
                <a16:creationId xmlns:a16="http://schemas.microsoft.com/office/drawing/2014/main" id="{3BF449FD-A775-4ED7-0012-453181729363}"/>
              </a:ext>
            </a:extLst>
          </p:cNvPr>
          <p:cNvGrpSpPr/>
          <p:nvPr/>
        </p:nvGrpSpPr>
        <p:grpSpPr>
          <a:xfrm>
            <a:off x="2442205" y="4337337"/>
            <a:ext cx="2964484" cy="559061"/>
            <a:chOff x="505689" y="8746653"/>
            <a:chExt cx="2964484" cy="559061"/>
          </a:xfrm>
        </p:grpSpPr>
        <p:sp>
          <p:nvSpPr>
            <p:cNvPr id="9" name="TextBox 8">
              <a:extLst>
                <a:ext uri="{FF2B5EF4-FFF2-40B4-BE49-F238E27FC236}">
                  <a16:creationId xmlns:a16="http://schemas.microsoft.com/office/drawing/2014/main" id="{B0B19FF6-0088-1DF0-22F7-DCD5EA42897A}"/>
                </a:ext>
              </a:extLst>
            </p:cNvPr>
            <p:cNvSpPr txBox="1"/>
            <p:nvPr/>
          </p:nvSpPr>
          <p:spPr>
            <a:xfrm>
              <a:off x="2523951" y="8751716"/>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Post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COVID-19 (PC19)</a:t>
              </a:r>
            </a:p>
          </p:txBody>
        </p:sp>
        <p:sp>
          <p:nvSpPr>
            <p:cNvPr id="10" name="TextBox 9">
              <a:extLst>
                <a:ext uri="{FF2B5EF4-FFF2-40B4-BE49-F238E27FC236}">
                  <a16:creationId xmlns:a16="http://schemas.microsoft.com/office/drawing/2014/main" id="{6B5EC5F1-EFE8-625E-D7BB-27BFCFC2F4F7}"/>
                </a:ext>
              </a:extLst>
            </p:cNvPr>
            <p:cNvSpPr txBox="1"/>
            <p:nvPr/>
          </p:nvSpPr>
          <p:spPr>
            <a:xfrm>
              <a:off x="1487547" y="8747511"/>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Severe COVID-19 (SC19)</a:t>
              </a:r>
            </a:p>
          </p:txBody>
        </p:sp>
        <p:sp>
          <p:nvSpPr>
            <p:cNvPr id="11" name="Rectangle 10">
              <a:extLst>
                <a:ext uri="{FF2B5EF4-FFF2-40B4-BE49-F238E27FC236}">
                  <a16:creationId xmlns:a16="http://schemas.microsoft.com/office/drawing/2014/main" id="{3AA624A7-F3D0-7770-B381-1609D9BC1EC0}"/>
                </a:ext>
              </a:extLst>
            </p:cNvPr>
            <p:cNvSpPr/>
            <p:nvPr/>
          </p:nvSpPr>
          <p:spPr>
            <a:xfrm>
              <a:off x="505689" y="8814399"/>
              <a:ext cx="103190" cy="89128"/>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43151AC-7B33-127F-674B-0B92BC66DC7C}"/>
                </a:ext>
              </a:extLst>
            </p:cNvPr>
            <p:cNvSpPr/>
            <p:nvPr/>
          </p:nvSpPr>
          <p:spPr>
            <a:xfrm>
              <a:off x="1406614" y="8814399"/>
              <a:ext cx="103190" cy="94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639F102-24A7-A65C-C97D-6F2A8C9D6B6C}"/>
                </a:ext>
              </a:extLst>
            </p:cNvPr>
            <p:cNvSpPr txBox="1"/>
            <p:nvPr/>
          </p:nvSpPr>
          <p:spPr>
            <a:xfrm>
              <a:off x="633060" y="8746653"/>
              <a:ext cx="886955"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Healthy Control (HC)</a:t>
              </a:r>
            </a:p>
          </p:txBody>
        </p:sp>
        <p:sp>
          <p:nvSpPr>
            <p:cNvPr id="14" name="Rectangle 13">
              <a:extLst>
                <a:ext uri="{FF2B5EF4-FFF2-40B4-BE49-F238E27FC236}">
                  <a16:creationId xmlns:a16="http://schemas.microsoft.com/office/drawing/2014/main" id="{05725004-EAB9-52D7-B145-AD1F74694986}"/>
                </a:ext>
              </a:extLst>
            </p:cNvPr>
            <p:cNvSpPr/>
            <p:nvPr/>
          </p:nvSpPr>
          <p:spPr>
            <a:xfrm>
              <a:off x="2388030" y="8814399"/>
              <a:ext cx="103190" cy="89128"/>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9FD3C794-2F54-F045-C6C9-D72785C9B8E7}"/>
              </a:ext>
            </a:extLst>
          </p:cNvPr>
          <p:cNvSpPr txBox="1"/>
          <p:nvPr/>
        </p:nvSpPr>
        <p:spPr>
          <a:xfrm>
            <a:off x="7000262" y="4612225"/>
            <a:ext cx="1042222"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&lt;.05</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&lt;.01</a:t>
            </a:r>
          </a:p>
        </p:txBody>
      </p:sp>
      <p:sp>
        <p:nvSpPr>
          <p:cNvPr id="17" name="TextBox 16">
            <a:extLst>
              <a:ext uri="{FF2B5EF4-FFF2-40B4-BE49-F238E27FC236}">
                <a16:creationId xmlns:a16="http://schemas.microsoft.com/office/drawing/2014/main" id="{BF448F61-89EE-9476-363C-CDBAEECB89AC}"/>
              </a:ext>
            </a:extLst>
          </p:cNvPr>
          <p:cNvSpPr txBox="1"/>
          <p:nvPr/>
        </p:nvSpPr>
        <p:spPr>
          <a:xfrm>
            <a:off x="7883447" y="4629850"/>
            <a:ext cx="1199450"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&lt;.001</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&lt;.0001</a:t>
            </a:r>
          </a:p>
        </p:txBody>
      </p:sp>
      <p:sp>
        <p:nvSpPr>
          <p:cNvPr id="18" name="TextBox 17">
            <a:extLst>
              <a:ext uri="{FF2B5EF4-FFF2-40B4-BE49-F238E27FC236}">
                <a16:creationId xmlns:a16="http://schemas.microsoft.com/office/drawing/2014/main" id="{729CA492-4880-E6AE-C169-B4AB32230393}"/>
              </a:ext>
            </a:extLst>
          </p:cNvPr>
          <p:cNvSpPr txBox="1"/>
          <p:nvPr/>
        </p:nvSpPr>
        <p:spPr>
          <a:xfrm>
            <a:off x="7848108" y="2995630"/>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F150714 </a:t>
            </a:r>
          </a:p>
          <a:p>
            <a:pPr algn="ctr"/>
            <a:r>
              <a:rPr lang="en-US" sz="1000" dirty="0">
                <a:latin typeface="Arial" panose="020B0604020202020204" pitchFamily="34" charset="0"/>
                <a:cs typeface="Arial" panose="020B0604020202020204" pitchFamily="34" charset="0"/>
              </a:rPr>
              <a:t>143.1066</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13.61s</a:t>
            </a:r>
          </a:p>
        </p:txBody>
      </p:sp>
      <p:sp>
        <p:nvSpPr>
          <p:cNvPr id="19" name="TextBox 18">
            <a:extLst>
              <a:ext uri="{FF2B5EF4-FFF2-40B4-BE49-F238E27FC236}">
                <a16:creationId xmlns:a16="http://schemas.microsoft.com/office/drawing/2014/main" id="{0B40A81D-7446-4C49-AD60-B82FD66A8528}"/>
              </a:ext>
            </a:extLst>
          </p:cNvPr>
          <p:cNvSpPr txBox="1"/>
          <p:nvPr/>
        </p:nvSpPr>
        <p:spPr>
          <a:xfrm>
            <a:off x="6442709" y="2722059"/>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0" name="TextBox 19">
            <a:extLst>
              <a:ext uri="{FF2B5EF4-FFF2-40B4-BE49-F238E27FC236}">
                <a16:creationId xmlns:a16="http://schemas.microsoft.com/office/drawing/2014/main" id="{1D3A7556-6DB6-FC95-D0F0-25003E65FFFF}"/>
              </a:ext>
            </a:extLst>
          </p:cNvPr>
          <p:cNvSpPr txBox="1"/>
          <p:nvPr/>
        </p:nvSpPr>
        <p:spPr>
          <a:xfrm>
            <a:off x="6830396" y="272714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1" name="TextBox 20">
            <a:extLst>
              <a:ext uri="{FF2B5EF4-FFF2-40B4-BE49-F238E27FC236}">
                <a16:creationId xmlns:a16="http://schemas.microsoft.com/office/drawing/2014/main" id="{1C0B508E-7970-6965-9635-DEAABAF9AADD}"/>
              </a:ext>
            </a:extLst>
          </p:cNvPr>
          <p:cNvSpPr txBox="1"/>
          <p:nvPr/>
        </p:nvSpPr>
        <p:spPr>
          <a:xfrm>
            <a:off x="7246737" y="2729769"/>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2" name="TextBox 21">
            <a:extLst>
              <a:ext uri="{FF2B5EF4-FFF2-40B4-BE49-F238E27FC236}">
                <a16:creationId xmlns:a16="http://schemas.microsoft.com/office/drawing/2014/main" id="{9CFC9DFC-8644-BFDD-072B-32FBDE81F462}"/>
              </a:ext>
            </a:extLst>
          </p:cNvPr>
          <p:cNvSpPr txBox="1"/>
          <p:nvPr/>
        </p:nvSpPr>
        <p:spPr>
          <a:xfrm>
            <a:off x="6430226" y="42589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3" name="TextBox 22">
            <a:extLst>
              <a:ext uri="{FF2B5EF4-FFF2-40B4-BE49-F238E27FC236}">
                <a16:creationId xmlns:a16="http://schemas.microsoft.com/office/drawing/2014/main" id="{24374DA8-B44B-30A1-5E54-432311728AEE}"/>
              </a:ext>
            </a:extLst>
          </p:cNvPr>
          <p:cNvSpPr txBox="1"/>
          <p:nvPr/>
        </p:nvSpPr>
        <p:spPr>
          <a:xfrm>
            <a:off x="6817913" y="4264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4" name="TextBox 23">
            <a:extLst>
              <a:ext uri="{FF2B5EF4-FFF2-40B4-BE49-F238E27FC236}">
                <a16:creationId xmlns:a16="http://schemas.microsoft.com/office/drawing/2014/main" id="{2631B430-EB1F-000D-E404-C987CCC23115}"/>
              </a:ext>
            </a:extLst>
          </p:cNvPr>
          <p:cNvSpPr txBox="1"/>
          <p:nvPr/>
        </p:nvSpPr>
        <p:spPr>
          <a:xfrm>
            <a:off x="7234254" y="426664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5" name="TextBox 24">
            <a:extLst>
              <a:ext uri="{FF2B5EF4-FFF2-40B4-BE49-F238E27FC236}">
                <a16:creationId xmlns:a16="http://schemas.microsoft.com/office/drawing/2014/main" id="{C67D60B9-6592-B46A-6DF5-46DEBF6DEBBF}"/>
              </a:ext>
            </a:extLst>
          </p:cNvPr>
          <p:cNvSpPr txBox="1"/>
          <p:nvPr/>
        </p:nvSpPr>
        <p:spPr>
          <a:xfrm>
            <a:off x="8042485" y="270839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6" name="TextBox 25">
            <a:extLst>
              <a:ext uri="{FF2B5EF4-FFF2-40B4-BE49-F238E27FC236}">
                <a16:creationId xmlns:a16="http://schemas.microsoft.com/office/drawing/2014/main" id="{B66F9E74-0D1E-EED6-64C6-5E5133C4DFD4}"/>
              </a:ext>
            </a:extLst>
          </p:cNvPr>
          <p:cNvSpPr txBox="1"/>
          <p:nvPr/>
        </p:nvSpPr>
        <p:spPr>
          <a:xfrm>
            <a:off x="8430172" y="271347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7" name="TextBox 26">
            <a:extLst>
              <a:ext uri="{FF2B5EF4-FFF2-40B4-BE49-F238E27FC236}">
                <a16:creationId xmlns:a16="http://schemas.microsoft.com/office/drawing/2014/main" id="{82837DE9-1100-6D3A-4D2C-3EF0BF914DA7}"/>
              </a:ext>
            </a:extLst>
          </p:cNvPr>
          <p:cNvSpPr txBox="1"/>
          <p:nvPr/>
        </p:nvSpPr>
        <p:spPr>
          <a:xfrm>
            <a:off x="8846513" y="27161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8" name="TextBox 27">
            <a:extLst>
              <a:ext uri="{FF2B5EF4-FFF2-40B4-BE49-F238E27FC236}">
                <a16:creationId xmlns:a16="http://schemas.microsoft.com/office/drawing/2014/main" id="{A877421B-286A-0B37-D15F-9D9EAFC40D97}"/>
              </a:ext>
            </a:extLst>
          </p:cNvPr>
          <p:cNvSpPr txBox="1"/>
          <p:nvPr/>
        </p:nvSpPr>
        <p:spPr>
          <a:xfrm>
            <a:off x="8029630" y="42765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9" name="TextBox 28">
            <a:extLst>
              <a:ext uri="{FF2B5EF4-FFF2-40B4-BE49-F238E27FC236}">
                <a16:creationId xmlns:a16="http://schemas.microsoft.com/office/drawing/2014/main" id="{D9D96753-1D27-23DA-8063-FE30ADB70F1A}"/>
              </a:ext>
            </a:extLst>
          </p:cNvPr>
          <p:cNvSpPr txBox="1"/>
          <p:nvPr/>
        </p:nvSpPr>
        <p:spPr>
          <a:xfrm>
            <a:off x="8417317" y="428164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30" name="TextBox 29">
            <a:extLst>
              <a:ext uri="{FF2B5EF4-FFF2-40B4-BE49-F238E27FC236}">
                <a16:creationId xmlns:a16="http://schemas.microsoft.com/office/drawing/2014/main" id="{632AFF37-FC08-143A-5B85-B56DFD3DED90}"/>
              </a:ext>
            </a:extLst>
          </p:cNvPr>
          <p:cNvSpPr txBox="1"/>
          <p:nvPr/>
        </p:nvSpPr>
        <p:spPr>
          <a:xfrm>
            <a:off x="8833658" y="428426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31" name="TextBox 30">
            <a:extLst>
              <a:ext uri="{FF2B5EF4-FFF2-40B4-BE49-F238E27FC236}">
                <a16:creationId xmlns:a16="http://schemas.microsoft.com/office/drawing/2014/main" id="{A950A1C4-0459-437D-9304-497100D550CE}"/>
              </a:ext>
            </a:extLst>
          </p:cNvPr>
          <p:cNvSpPr txBox="1"/>
          <p:nvPr/>
        </p:nvSpPr>
        <p:spPr>
          <a:xfrm>
            <a:off x="6900745" y="4417820"/>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 COVID Status</a:t>
            </a:r>
          </a:p>
        </p:txBody>
      </p:sp>
      <p:sp>
        <p:nvSpPr>
          <p:cNvPr id="32" name="TextBox 31">
            <a:extLst>
              <a:ext uri="{FF2B5EF4-FFF2-40B4-BE49-F238E27FC236}">
                <a16:creationId xmlns:a16="http://schemas.microsoft.com/office/drawing/2014/main" id="{2ECD78A4-BB82-B5EC-298C-FB31C092D16F}"/>
              </a:ext>
            </a:extLst>
          </p:cNvPr>
          <p:cNvSpPr txBox="1"/>
          <p:nvPr/>
        </p:nvSpPr>
        <p:spPr>
          <a:xfrm rot="16200000">
            <a:off x="5241374" y="2881504"/>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Normalized Log2 Abundances</a:t>
            </a:r>
          </a:p>
        </p:txBody>
      </p:sp>
      <p:sp>
        <p:nvSpPr>
          <p:cNvPr id="33" name="TextBox 32">
            <a:extLst>
              <a:ext uri="{FF2B5EF4-FFF2-40B4-BE49-F238E27FC236}">
                <a16:creationId xmlns:a16="http://schemas.microsoft.com/office/drawing/2014/main" id="{B5207A50-2AEA-49BE-D25F-B97CE74D8818}"/>
              </a:ext>
            </a:extLst>
          </p:cNvPr>
          <p:cNvSpPr txBox="1"/>
          <p:nvPr/>
        </p:nvSpPr>
        <p:spPr>
          <a:xfrm>
            <a:off x="7831032" y="1282542"/>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p>
          <a:p>
            <a:pPr algn="ctr"/>
            <a:r>
              <a:rPr lang="en-US" sz="1000" dirty="0">
                <a:latin typeface="Arial" panose="020B0604020202020204" pitchFamily="34" charset="0"/>
                <a:cs typeface="Arial" panose="020B0604020202020204" pitchFamily="34" charset="0"/>
              </a:rPr>
              <a:t>F209589</a:t>
            </a:r>
          </a:p>
          <a:p>
            <a:pPr algn="ctr"/>
            <a:r>
              <a:rPr lang="en-US" sz="1000" dirty="0">
                <a:latin typeface="Arial" panose="020B0604020202020204" pitchFamily="34" charset="0"/>
                <a:cs typeface="Arial" panose="020B0604020202020204" pitchFamily="34" charset="0"/>
              </a:rPr>
              <a:t>313.3212</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58.92s</a:t>
            </a:r>
          </a:p>
        </p:txBody>
      </p:sp>
      <p:pic>
        <p:nvPicPr>
          <p:cNvPr id="34" name="Picture 33">
            <a:extLst>
              <a:ext uri="{FF2B5EF4-FFF2-40B4-BE49-F238E27FC236}">
                <a16:creationId xmlns:a16="http://schemas.microsoft.com/office/drawing/2014/main" id="{3BBC16D0-F580-3288-24B2-14738E52ED0F}"/>
              </a:ext>
            </a:extLst>
          </p:cNvPr>
          <p:cNvPicPr>
            <a:picLocks noChangeAspect="1"/>
          </p:cNvPicPr>
          <p:nvPr/>
        </p:nvPicPr>
        <p:blipFill rotWithShape="1">
          <a:blip r:embed="rId3"/>
          <a:srcRect l="12562" t="10087" r="1072" b="13005"/>
          <a:stretch/>
        </p:blipFill>
        <p:spPr>
          <a:xfrm>
            <a:off x="6705246" y="1799156"/>
            <a:ext cx="1291833" cy="961895"/>
          </a:xfrm>
          <a:prstGeom prst="rect">
            <a:avLst/>
          </a:prstGeom>
        </p:spPr>
      </p:pic>
      <p:pic>
        <p:nvPicPr>
          <p:cNvPr id="35" name="Picture 34">
            <a:extLst>
              <a:ext uri="{FF2B5EF4-FFF2-40B4-BE49-F238E27FC236}">
                <a16:creationId xmlns:a16="http://schemas.microsoft.com/office/drawing/2014/main" id="{BC1643D1-2FE7-B224-E18C-14C59AFCD262}"/>
              </a:ext>
            </a:extLst>
          </p:cNvPr>
          <p:cNvPicPr>
            <a:picLocks noChangeAspect="1"/>
          </p:cNvPicPr>
          <p:nvPr/>
        </p:nvPicPr>
        <p:blipFill rotWithShape="1">
          <a:blip r:embed="rId4"/>
          <a:srcRect l="13148" t="10278" r="1456" b="13022"/>
          <a:stretch/>
        </p:blipFill>
        <p:spPr>
          <a:xfrm>
            <a:off x="8281515" y="1820670"/>
            <a:ext cx="1254108" cy="941861"/>
          </a:xfrm>
          <a:prstGeom prst="rect">
            <a:avLst/>
          </a:prstGeom>
        </p:spPr>
      </p:pic>
      <p:sp>
        <p:nvSpPr>
          <p:cNvPr id="36" name="TextBox 35">
            <a:extLst>
              <a:ext uri="{FF2B5EF4-FFF2-40B4-BE49-F238E27FC236}">
                <a16:creationId xmlns:a16="http://schemas.microsoft.com/office/drawing/2014/main" id="{078C3629-DCD0-ED68-31F5-B1A6F1FB74C4}"/>
              </a:ext>
            </a:extLst>
          </p:cNvPr>
          <p:cNvSpPr txBox="1"/>
          <p:nvPr/>
        </p:nvSpPr>
        <p:spPr>
          <a:xfrm>
            <a:off x="2094241" y="1899806"/>
            <a:ext cx="35153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37" name="TextBox 36">
            <a:extLst>
              <a:ext uri="{FF2B5EF4-FFF2-40B4-BE49-F238E27FC236}">
                <a16:creationId xmlns:a16="http://schemas.microsoft.com/office/drawing/2014/main" id="{D73EAFB3-695D-0207-C0C0-469CFDE8CCB2}"/>
              </a:ext>
            </a:extLst>
          </p:cNvPr>
          <p:cNvSpPr txBox="1"/>
          <p:nvPr/>
        </p:nvSpPr>
        <p:spPr>
          <a:xfrm>
            <a:off x="6459026" y="169709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38" name="TextBox 37">
            <a:extLst>
              <a:ext uri="{FF2B5EF4-FFF2-40B4-BE49-F238E27FC236}">
                <a16:creationId xmlns:a16="http://schemas.microsoft.com/office/drawing/2014/main" id="{D202DC9E-7FBE-FE7B-7F5F-A26A449B778D}"/>
              </a:ext>
            </a:extLst>
          </p:cNvPr>
          <p:cNvSpPr txBox="1"/>
          <p:nvPr/>
        </p:nvSpPr>
        <p:spPr>
          <a:xfrm>
            <a:off x="6452288" y="191907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39" name="TextBox 38">
            <a:extLst>
              <a:ext uri="{FF2B5EF4-FFF2-40B4-BE49-F238E27FC236}">
                <a16:creationId xmlns:a16="http://schemas.microsoft.com/office/drawing/2014/main" id="{E3259E5E-BD32-755C-DDA9-7D3B57E480E4}"/>
              </a:ext>
            </a:extLst>
          </p:cNvPr>
          <p:cNvSpPr txBox="1"/>
          <p:nvPr/>
        </p:nvSpPr>
        <p:spPr>
          <a:xfrm>
            <a:off x="6458630" y="2156742"/>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0" name="TextBox 39">
            <a:extLst>
              <a:ext uri="{FF2B5EF4-FFF2-40B4-BE49-F238E27FC236}">
                <a16:creationId xmlns:a16="http://schemas.microsoft.com/office/drawing/2014/main" id="{EF3290FC-8EC6-11B9-4D68-12770D071CD5}"/>
              </a:ext>
            </a:extLst>
          </p:cNvPr>
          <p:cNvSpPr txBox="1"/>
          <p:nvPr/>
        </p:nvSpPr>
        <p:spPr>
          <a:xfrm>
            <a:off x="6464972" y="238290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1" name="TextBox 40">
            <a:extLst>
              <a:ext uri="{FF2B5EF4-FFF2-40B4-BE49-F238E27FC236}">
                <a16:creationId xmlns:a16="http://schemas.microsoft.com/office/drawing/2014/main" id="{7E8355E4-5C13-6596-0ACD-F3FB343673C7}"/>
              </a:ext>
            </a:extLst>
          </p:cNvPr>
          <p:cNvSpPr txBox="1"/>
          <p:nvPr/>
        </p:nvSpPr>
        <p:spPr>
          <a:xfrm>
            <a:off x="6472984" y="264147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2" name="TextBox 41">
            <a:extLst>
              <a:ext uri="{FF2B5EF4-FFF2-40B4-BE49-F238E27FC236}">
                <a16:creationId xmlns:a16="http://schemas.microsoft.com/office/drawing/2014/main" id="{B847AAAA-8BDF-972E-4C49-44D513CDFF59}"/>
              </a:ext>
            </a:extLst>
          </p:cNvPr>
          <p:cNvSpPr txBox="1"/>
          <p:nvPr/>
        </p:nvSpPr>
        <p:spPr>
          <a:xfrm>
            <a:off x="8010694" y="171715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3" name="TextBox 42">
            <a:extLst>
              <a:ext uri="{FF2B5EF4-FFF2-40B4-BE49-F238E27FC236}">
                <a16:creationId xmlns:a16="http://schemas.microsoft.com/office/drawing/2014/main" id="{3EED8E16-72AC-231B-5684-020CB973DDB3}"/>
              </a:ext>
            </a:extLst>
          </p:cNvPr>
          <p:cNvSpPr txBox="1"/>
          <p:nvPr/>
        </p:nvSpPr>
        <p:spPr>
          <a:xfrm>
            <a:off x="8011191" y="193231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4" name="TextBox 43">
            <a:extLst>
              <a:ext uri="{FF2B5EF4-FFF2-40B4-BE49-F238E27FC236}">
                <a16:creationId xmlns:a16="http://schemas.microsoft.com/office/drawing/2014/main" id="{C2689F34-0A68-681E-9D09-333996FB1169}"/>
              </a:ext>
            </a:extLst>
          </p:cNvPr>
          <p:cNvSpPr txBox="1"/>
          <p:nvPr/>
        </p:nvSpPr>
        <p:spPr>
          <a:xfrm>
            <a:off x="8010555" y="216965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5" name="TextBox 44">
            <a:extLst>
              <a:ext uri="{FF2B5EF4-FFF2-40B4-BE49-F238E27FC236}">
                <a16:creationId xmlns:a16="http://schemas.microsoft.com/office/drawing/2014/main" id="{ACEB45ED-470A-4F97-8941-3CD2B71ADDF5}"/>
              </a:ext>
            </a:extLst>
          </p:cNvPr>
          <p:cNvSpPr txBox="1"/>
          <p:nvPr/>
        </p:nvSpPr>
        <p:spPr>
          <a:xfrm>
            <a:off x="8016897" y="239581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6" name="TextBox 45">
            <a:extLst>
              <a:ext uri="{FF2B5EF4-FFF2-40B4-BE49-F238E27FC236}">
                <a16:creationId xmlns:a16="http://schemas.microsoft.com/office/drawing/2014/main" id="{F61874C1-0BBF-DEC5-4FCB-8B255C08B824}"/>
              </a:ext>
            </a:extLst>
          </p:cNvPr>
          <p:cNvSpPr txBox="1"/>
          <p:nvPr/>
        </p:nvSpPr>
        <p:spPr>
          <a:xfrm>
            <a:off x="8016897" y="2637852"/>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7" name="TextBox 46">
            <a:extLst>
              <a:ext uri="{FF2B5EF4-FFF2-40B4-BE49-F238E27FC236}">
                <a16:creationId xmlns:a16="http://schemas.microsoft.com/office/drawing/2014/main" id="{CDD5B77B-E213-131A-1106-3BEFAB6114FA}"/>
              </a:ext>
            </a:extLst>
          </p:cNvPr>
          <p:cNvSpPr txBox="1"/>
          <p:nvPr/>
        </p:nvSpPr>
        <p:spPr>
          <a:xfrm>
            <a:off x="6438634" y="327371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8" name="TextBox 47">
            <a:extLst>
              <a:ext uri="{FF2B5EF4-FFF2-40B4-BE49-F238E27FC236}">
                <a16:creationId xmlns:a16="http://schemas.microsoft.com/office/drawing/2014/main" id="{982900E0-3C53-4F05-5745-87E962EEECB9}"/>
              </a:ext>
            </a:extLst>
          </p:cNvPr>
          <p:cNvSpPr txBox="1"/>
          <p:nvPr/>
        </p:nvSpPr>
        <p:spPr>
          <a:xfrm>
            <a:off x="6439131" y="348887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9" name="TextBox 48">
            <a:extLst>
              <a:ext uri="{FF2B5EF4-FFF2-40B4-BE49-F238E27FC236}">
                <a16:creationId xmlns:a16="http://schemas.microsoft.com/office/drawing/2014/main" id="{BC1AE816-FC12-6A0F-F5AB-97D0E8731D1D}"/>
              </a:ext>
            </a:extLst>
          </p:cNvPr>
          <p:cNvSpPr txBox="1"/>
          <p:nvPr/>
        </p:nvSpPr>
        <p:spPr>
          <a:xfrm>
            <a:off x="6438495" y="372621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0" name="TextBox 49">
            <a:extLst>
              <a:ext uri="{FF2B5EF4-FFF2-40B4-BE49-F238E27FC236}">
                <a16:creationId xmlns:a16="http://schemas.microsoft.com/office/drawing/2014/main" id="{9BEFB4D2-46C7-54CF-1B67-EE3D021BDC89}"/>
              </a:ext>
            </a:extLst>
          </p:cNvPr>
          <p:cNvSpPr txBox="1"/>
          <p:nvPr/>
        </p:nvSpPr>
        <p:spPr>
          <a:xfrm>
            <a:off x="6444837" y="395237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1" name="TextBox 50">
            <a:extLst>
              <a:ext uri="{FF2B5EF4-FFF2-40B4-BE49-F238E27FC236}">
                <a16:creationId xmlns:a16="http://schemas.microsoft.com/office/drawing/2014/main" id="{5565256B-19AB-3C5E-B3F0-7361285DA9B4}"/>
              </a:ext>
            </a:extLst>
          </p:cNvPr>
          <p:cNvSpPr txBox="1"/>
          <p:nvPr/>
        </p:nvSpPr>
        <p:spPr>
          <a:xfrm>
            <a:off x="6444837" y="419441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52" name="TextBox 51">
            <a:extLst>
              <a:ext uri="{FF2B5EF4-FFF2-40B4-BE49-F238E27FC236}">
                <a16:creationId xmlns:a16="http://schemas.microsoft.com/office/drawing/2014/main" id="{9C9DC556-8EBD-ED0F-D5EE-3425EE6F84D3}"/>
              </a:ext>
            </a:extLst>
          </p:cNvPr>
          <p:cNvSpPr txBox="1"/>
          <p:nvPr/>
        </p:nvSpPr>
        <p:spPr>
          <a:xfrm>
            <a:off x="8019450" y="327650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53" name="TextBox 52">
            <a:extLst>
              <a:ext uri="{FF2B5EF4-FFF2-40B4-BE49-F238E27FC236}">
                <a16:creationId xmlns:a16="http://schemas.microsoft.com/office/drawing/2014/main" id="{8494D631-D5E1-2596-082C-6953E33DBA13}"/>
              </a:ext>
            </a:extLst>
          </p:cNvPr>
          <p:cNvSpPr txBox="1"/>
          <p:nvPr/>
        </p:nvSpPr>
        <p:spPr>
          <a:xfrm>
            <a:off x="8019947" y="349167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54" name="TextBox 53">
            <a:extLst>
              <a:ext uri="{FF2B5EF4-FFF2-40B4-BE49-F238E27FC236}">
                <a16:creationId xmlns:a16="http://schemas.microsoft.com/office/drawing/2014/main" id="{192766E4-BAA6-51BB-87AE-42A3078B9122}"/>
              </a:ext>
            </a:extLst>
          </p:cNvPr>
          <p:cNvSpPr txBox="1"/>
          <p:nvPr/>
        </p:nvSpPr>
        <p:spPr>
          <a:xfrm>
            <a:off x="8019311" y="372900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5" name="TextBox 54">
            <a:extLst>
              <a:ext uri="{FF2B5EF4-FFF2-40B4-BE49-F238E27FC236}">
                <a16:creationId xmlns:a16="http://schemas.microsoft.com/office/drawing/2014/main" id="{98F38CF3-B761-B9EA-C6C2-10D374030EDD}"/>
              </a:ext>
            </a:extLst>
          </p:cNvPr>
          <p:cNvSpPr txBox="1"/>
          <p:nvPr/>
        </p:nvSpPr>
        <p:spPr>
          <a:xfrm>
            <a:off x="8025653" y="395516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6" name="TextBox 55">
            <a:extLst>
              <a:ext uri="{FF2B5EF4-FFF2-40B4-BE49-F238E27FC236}">
                <a16:creationId xmlns:a16="http://schemas.microsoft.com/office/drawing/2014/main" id="{EF1F51E7-D502-BD33-C852-B4F6A6F00208}"/>
              </a:ext>
            </a:extLst>
          </p:cNvPr>
          <p:cNvSpPr txBox="1"/>
          <p:nvPr/>
        </p:nvSpPr>
        <p:spPr>
          <a:xfrm>
            <a:off x="8025653" y="419720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pic>
        <p:nvPicPr>
          <p:cNvPr id="57" name="Picture 56">
            <a:extLst>
              <a:ext uri="{FF2B5EF4-FFF2-40B4-BE49-F238E27FC236}">
                <a16:creationId xmlns:a16="http://schemas.microsoft.com/office/drawing/2014/main" id="{AD8B1B4F-602B-BA7A-A3B4-B353044C6574}"/>
              </a:ext>
            </a:extLst>
          </p:cNvPr>
          <p:cNvPicPr>
            <a:picLocks noChangeAspect="1"/>
          </p:cNvPicPr>
          <p:nvPr/>
        </p:nvPicPr>
        <p:blipFill rotWithShape="1">
          <a:blip r:embed="rId5"/>
          <a:srcRect r="5264" b="22761"/>
          <a:stretch/>
        </p:blipFill>
        <p:spPr>
          <a:xfrm>
            <a:off x="1965972" y="1434902"/>
            <a:ext cx="3053486" cy="2494556"/>
          </a:xfrm>
          <a:prstGeom prst="rect">
            <a:avLst/>
          </a:prstGeom>
        </p:spPr>
      </p:pic>
      <p:sp>
        <p:nvSpPr>
          <p:cNvPr id="58" name="TextBox 57">
            <a:extLst>
              <a:ext uri="{FF2B5EF4-FFF2-40B4-BE49-F238E27FC236}">
                <a16:creationId xmlns:a16="http://schemas.microsoft.com/office/drawing/2014/main" id="{DC830A92-EFDA-A725-2530-667F1EFD7A1E}"/>
              </a:ext>
            </a:extLst>
          </p:cNvPr>
          <p:cNvSpPr txBox="1"/>
          <p:nvPr/>
        </p:nvSpPr>
        <p:spPr>
          <a:xfrm rot="16200000">
            <a:off x="1452265" y="1714878"/>
            <a:ext cx="88423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Z-Score</a:t>
            </a:r>
          </a:p>
        </p:txBody>
      </p:sp>
      <p:sp>
        <p:nvSpPr>
          <p:cNvPr id="59" name="Rectangle 58">
            <a:extLst>
              <a:ext uri="{FF2B5EF4-FFF2-40B4-BE49-F238E27FC236}">
                <a16:creationId xmlns:a16="http://schemas.microsoft.com/office/drawing/2014/main" id="{EB19D020-66A0-8D99-C55B-23C1F179607D}"/>
              </a:ext>
            </a:extLst>
          </p:cNvPr>
          <p:cNvSpPr/>
          <p:nvPr/>
        </p:nvSpPr>
        <p:spPr>
          <a:xfrm>
            <a:off x="2199391" y="1487196"/>
            <a:ext cx="152802" cy="6259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A5BD3F-ABB4-4762-BF98-22E9D797FDEC}"/>
              </a:ext>
            </a:extLst>
          </p:cNvPr>
          <p:cNvSpPr txBox="1"/>
          <p:nvPr/>
        </p:nvSpPr>
        <p:spPr>
          <a:xfrm>
            <a:off x="2141198" y="1452806"/>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670373A1-C3BF-2CF2-5DA9-6ABC94B25F6C}"/>
              </a:ext>
            </a:extLst>
          </p:cNvPr>
          <p:cNvSpPr txBox="1"/>
          <p:nvPr/>
        </p:nvSpPr>
        <p:spPr>
          <a:xfrm>
            <a:off x="2145885" y="1685599"/>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CD85C33A-E658-7A24-DBDA-6CF5D950F022}"/>
              </a:ext>
            </a:extLst>
          </p:cNvPr>
          <p:cNvSpPr txBox="1"/>
          <p:nvPr/>
        </p:nvSpPr>
        <p:spPr>
          <a:xfrm>
            <a:off x="2145885" y="1852680"/>
            <a:ext cx="29989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pic>
        <p:nvPicPr>
          <p:cNvPr id="63" name="Picture 62">
            <a:extLst>
              <a:ext uri="{FF2B5EF4-FFF2-40B4-BE49-F238E27FC236}">
                <a16:creationId xmlns:a16="http://schemas.microsoft.com/office/drawing/2014/main" id="{5DA155D3-ECDF-4D34-4868-7E96DD08991A}"/>
              </a:ext>
            </a:extLst>
          </p:cNvPr>
          <p:cNvPicPr>
            <a:picLocks noChangeAspect="1"/>
          </p:cNvPicPr>
          <p:nvPr/>
        </p:nvPicPr>
        <p:blipFill rotWithShape="1">
          <a:blip r:embed="rId6"/>
          <a:srcRect l="13065" t="7278" r="1429" b="13768"/>
          <a:stretch/>
        </p:blipFill>
        <p:spPr>
          <a:xfrm>
            <a:off x="6717306" y="3357354"/>
            <a:ext cx="1295473" cy="967567"/>
          </a:xfrm>
          <a:prstGeom prst="rect">
            <a:avLst/>
          </a:prstGeom>
        </p:spPr>
      </p:pic>
      <p:pic>
        <p:nvPicPr>
          <p:cNvPr id="64" name="Picture 63">
            <a:extLst>
              <a:ext uri="{FF2B5EF4-FFF2-40B4-BE49-F238E27FC236}">
                <a16:creationId xmlns:a16="http://schemas.microsoft.com/office/drawing/2014/main" id="{8ECD4F58-B1BC-A0F0-A19B-52E4962B1266}"/>
              </a:ext>
            </a:extLst>
          </p:cNvPr>
          <p:cNvPicPr>
            <a:picLocks noChangeAspect="1"/>
          </p:cNvPicPr>
          <p:nvPr/>
        </p:nvPicPr>
        <p:blipFill rotWithShape="1">
          <a:blip r:embed="rId7"/>
          <a:srcRect l="13174" t="7349" r="1027" b="13699"/>
          <a:stretch/>
        </p:blipFill>
        <p:spPr>
          <a:xfrm>
            <a:off x="8278216" y="3359894"/>
            <a:ext cx="1284283" cy="955939"/>
          </a:xfrm>
          <a:prstGeom prst="rect">
            <a:avLst/>
          </a:prstGeom>
        </p:spPr>
      </p:pic>
      <p:sp>
        <p:nvSpPr>
          <p:cNvPr id="65" name="TextBox 64">
            <a:extLst>
              <a:ext uri="{FF2B5EF4-FFF2-40B4-BE49-F238E27FC236}">
                <a16:creationId xmlns:a16="http://schemas.microsoft.com/office/drawing/2014/main" id="{37E274D0-D7B2-EEE0-F928-9C7D825D5659}"/>
              </a:ext>
            </a:extLst>
          </p:cNvPr>
          <p:cNvSpPr txBox="1"/>
          <p:nvPr/>
        </p:nvSpPr>
        <p:spPr>
          <a:xfrm>
            <a:off x="1559144" y="5024368"/>
            <a:ext cx="3898379" cy="923330"/>
          </a:xfrm>
          <a:prstGeom prst="rect">
            <a:avLst/>
          </a:prstGeom>
          <a:noFill/>
        </p:spPr>
        <p:txBody>
          <a:bodyPr wrap="square" rtlCol="0">
            <a:spAutoFit/>
          </a:bodyPr>
          <a:lstStyle/>
          <a:p>
            <a:pPr algn="ctr"/>
            <a:endParaRPr lang="en-US" dirty="0"/>
          </a:p>
          <a:p>
            <a:pPr algn="ctr"/>
            <a:r>
              <a:rPr lang="en-US" dirty="0" err="1"/>
              <a:t>Pcpfm</a:t>
            </a:r>
            <a:r>
              <a:rPr lang="en-US" dirty="0"/>
              <a:t> recapitulates the clustering of patients from the original manuscript</a:t>
            </a:r>
          </a:p>
        </p:txBody>
      </p:sp>
      <p:sp>
        <p:nvSpPr>
          <p:cNvPr id="124" name="TextBox 123">
            <a:extLst>
              <a:ext uri="{FF2B5EF4-FFF2-40B4-BE49-F238E27FC236}">
                <a16:creationId xmlns:a16="http://schemas.microsoft.com/office/drawing/2014/main" id="{D58FBF2C-7A44-F8F9-9913-F00109813F40}"/>
              </a:ext>
            </a:extLst>
          </p:cNvPr>
          <p:cNvSpPr txBox="1"/>
          <p:nvPr/>
        </p:nvSpPr>
        <p:spPr>
          <a:xfrm>
            <a:off x="-1276731" y="729919"/>
            <a:ext cx="6096000" cy="369332"/>
          </a:xfrm>
          <a:prstGeom prst="rect">
            <a:avLst/>
          </a:prstGeom>
          <a:noFill/>
        </p:spPr>
        <p:txBody>
          <a:bodyPr wrap="square">
            <a:spAutoFit/>
          </a:bodyPr>
          <a:lstStyle/>
          <a:p>
            <a:pPr algn="ctr"/>
            <a:r>
              <a:rPr lang="en-US" dirty="0" err="1"/>
              <a:t>Ansone</a:t>
            </a:r>
            <a:r>
              <a:rPr lang="en-US" dirty="0"/>
              <a:t> 2021 re-analysis</a:t>
            </a:r>
          </a:p>
        </p:txBody>
      </p:sp>
      <p:sp>
        <p:nvSpPr>
          <p:cNvPr id="125" name="TextBox 124">
            <a:extLst>
              <a:ext uri="{FF2B5EF4-FFF2-40B4-BE49-F238E27FC236}">
                <a16:creationId xmlns:a16="http://schemas.microsoft.com/office/drawing/2014/main" id="{996944D7-2479-5CBD-86A4-3C920E0C98C7}"/>
              </a:ext>
            </a:extLst>
          </p:cNvPr>
          <p:cNvSpPr txBox="1"/>
          <p:nvPr/>
        </p:nvSpPr>
        <p:spPr>
          <a:xfrm>
            <a:off x="6148085" y="5024368"/>
            <a:ext cx="3898379" cy="646331"/>
          </a:xfrm>
          <a:prstGeom prst="rect">
            <a:avLst/>
          </a:prstGeom>
          <a:noFill/>
        </p:spPr>
        <p:txBody>
          <a:bodyPr wrap="square" rtlCol="0">
            <a:spAutoFit/>
          </a:bodyPr>
          <a:lstStyle/>
          <a:p>
            <a:pPr algn="ctr"/>
            <a:endParaRPr lang="en-US" dirty="0"/>
          </a:p>
          <a:p>
            <a:pPr algn="ctr"/>
            <a:r>
              <a:rPr lang="en-US" dirty="0"/>
              <a:t>But produces different annotations.</a:t>
            </a:r>
          </a:p>
        </p:txBody>
      </p:sp>
    </p:spTree>
    <p:extLst>
      <p:ext uri="{BB962C8B-B14F-4D97-AF65-F5344CB8AC3E}">
        <p14:creationId xmlns:p14="http://schemas.microsoft.com/office/powerpoint/2010/main" val="4108750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F4-DAFC-1B36-D5D9-6FD44C246452}"/>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E95C0E0C-6F71-6F39-7357-3C6E8AB13801}"/>
              </a:ext>
            </a:extLst>
          </p:cNvPr>
          <p:cNvSpPr txBox="1">
            <a:spLocks noGrp="1"/>
          </p:cNvSpPr>
          <p:nvPr>
            <p:ph type="title"/>
          </p:nvPr>
        </p:nvSpPr>
        <p:spPr>
          <a:xfrm>
            <a:off x="432287" y="241805"/>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Results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11F3ECD-CA5F-42A9-3E78-AD54C210138A}"/>
              </a:ext>
            </a:extLst>
          </p:cNvPr>
          <p:cNvSpPr/>
          <p:nvPr/>
        </p:nvSpPr>
        <p:spPr>
          <a:xfrm>
            <a:off x="5509501" y="2978207"/>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D5DBE05C-0152-C5D7-5757-58C87C970491}"/>
              </a:ext>
            </a:extLst>
          </p:cNvPr>
          <p:cNvSpPr/>
          <p:nvPr/>
        </p:nvSpPr>
        <p:spPr>
          <a:xfrm>
            <a:off x="5509501" y="3121653"/>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E5A6577-15A9-1745-D24A-9A10BB25E330}"/>
              </a:ext>
            </a:extLst>
          </p:cNvPr>
          <p:cNvSpPr txBox="1"/>
          <p:nvPr/>
        </p:nvSpPr>
        <p:spPr>
          <a:xfrm>
            <a:off x="5582550" y="2908313"/>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69" name="TextBox 68">
            <a:extLst>
              <a:ext uri="{FF2B5EF4-FFF2-40B4-BE49-F238E27FC236}">
                <a16:creationId xmlns:a16="http://schemas.microsoft.com/office/drawing/2014/main" id="{7303BD8E-C1C8-0B6B-79FB-3EE644634B40}"/>
              </a:ext>
            </a:extLst>
          </p:cNvPr>
          <p:cNvSpPr txBox="1"/>
          <p:nvPr/>
        </p:nvSpPr>
        <p:spPr>
          <a:xfrm>
            <a:off x="5579978" y="3070265"/>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70" name="TextBox 69">
            <a:extLst>
              <a:ext uri="{FF2B5EF4-FFF2-40B4-BE49-F238E27FC236}">
                <a16:creationId xmlns:a16="http://schemas.microsoft.com/office/drawing/2014/main" id="{753DE17F-8FC4-3717-7BCC-F27863EA9FC2}"/>
              </a:ext>
            </a:extLst>
          </p:cNvPr>
          <p:cNvSpPr txBox="1"/>
          <p:nvPr/>
        </p:nvSpPr>
        <p:spPr>
          <a:xfrm>
            <a:off x="5673076" y="2723044"/>
            <a:ext cx="62291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Media</a:t>
            </a:r>
          </a:p>
        </p:txBody>
      </p:sp>
      <p:sp>
        <p:nvSpPr>
          <p:cNvPr id="71" name="TextBox 70">
            <a:extLst>
              <a:ext uri="{FF2B5EF4-FFF2-40B4-BE49-F238E27FC236}">
                <a16:creationId xmlns:a16="http://schemas.microsoft.com/office/drawing/2014/main" id="{606208F0-5A1E-0371-62A4-331048592302}"/>
              </a:ext>
            </a:extLst>
          </p:cNvPr>
          <p:cNvSpPr txBox="1"/>
          <p:nvPr/>
        </p:nvSpPr>
        <p:spPr>
          <a:xfrm>
            <a:off x="7691025" y="2138898"/>
            <a:ext cx="85256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Cell Pellet</a:t>
            </a:r>
          </a:p>
        </p:txBody>
      </p:sp>
      <p:sp>
        <p:nvSpPr>
          <p:cNvPr id="73" name="TextBox 72">
            <a:extLst>
              <a:ext uri="{FF2B5EF4-FFF2-40B4-BE49-F238E27FC236}">
                <a16:creationId xmlns:a16="http://schemas.microsoft.com/office/drawing/2014/main" id="{D025CCDE-F94B-B3B2-B829-1849F8CCD06D}"/>
              </a:ext>
            </a:extLst>
          </p:cNvPr>
          <p:cNvSpPr txBox="1"/>
          <p:nvPr/>
        </p:nvSpPr>
        <p:spPr>
          <a:xfrm>
            <a:off x="2486256" y="2017105"/>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762052B-42BD-A639-3A1A-250A05AC7D46}"/>
              </a:ext>
            </a:extLst>
          </p:cNvPr>
          <p:cNvSpPr txBox="1"/>
          <p:nvPr/>
        </p:nvSpPr>
        <p:spPr>
          <a:xfrm>
            <a:off x="1419309" y="2017105"/>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627A6883-FAF7-7B4E-3A9B-E025DCCA665C}"/>
              </a:ext>
            </a:extLst>
          </p:cNvPr>
          <p:cNvPicPr>
            <a:picLocks noChangeAspect="1"/>
          </p:cNvPicPr>
          <p:nvPr/>
        </p:nvPicPr>
        <p:blipFill>
          <a:blip r:embed="rId3"/>
          <a:stretch>
            <a:fillRect/>
          </a:stretch>
        </p:blipFill>
        <p:spPr>
          <a:xfrm>
            <a:off x="1297436" y="2343090"/>
            <a:ext cx="2534364" cy="2627916"/>
          </a:xfrm>
          <a:prstGeom prst="rect">
            <a:avLst/>
          </a:prstGeom>
        </p:spPr>
      </p:pic>
      <p:pic>
        <p:nvPicPr>
          <p:cNvPr id="77" name="Picture 76">
            <a:extLst>
              <a:ext uri="{FF2B5EF4-FFF2-40B4-BE49-F238E27FC236}">
                <a16:creationId xmlns:a16="http://schemas.microsoft.com/office/drawing/2014/main" id="{E747EA07-A3ED-8722-600D-B02FF952D852}"/>
              </a:ext>
            </a:extLst>
          </p:cNvPr>
          <p:cNvPicPr>
            <a:picLocks noChangeAspect="1"/>
          </p:cNvPicPr>
          <p:nvPr/>
        </p:nvPicPr>
        <p:blipFill>
          <a:blip r:embed="rId4"/>
          <a:stretch>
            <a:fillRect/>
          </a:stretch>
        </p:blipFill>
        <p:spPr>
          <a:xfrm>
            <a:off x="4059817" y="2723044"/>
            <a:ext cx="2336597" cy="1593483"/>
          </a:xfrm>
          <a:prstGeom prst="rect">
            <a:avLst/>
          </a:prstGeom>
        </p:spPr>
      </p:pic>
      <p:sp>
        <p:nvSpPr>
          <p:cNvPr id="78" name="TextBox 77">
            <a:extLst>
              <a:ext uri="{FF2B5EF4-FFF2-40B4-BE49-F238E27FC236}">
                <a16:creationId xmlns:a16="http://schemas.microsoft.com/office/drawing/2014/main" id="{EAF55D8F-EDF5-DBA4-7F2D-27FD9988DAD7}"/>
              </a:ext>
            </a:extLst>
          </p:cNvPr>
          <p:cNvSpPr txBox="1"/>
          <p:nvPr/>
        </p:nvSpPr>
        <p:spPr>
          <a:xfrm>
            <a:off x="-44992" y="911091"/>
            <a:ext cx="3733154" cy="646331"/>
          </a:xfrm>
          <a:prstGeom prst="rect">
            <a:avLst/>
          </a:prstGeom>
          <a:noFill/>
        </p:spPr>
        <p:txBody>
          <a:bodyPr wrap="square" rtlCol="0">
            <a:spAutoFit/>
          </a:bodyPr>
          <a:lstStyle/>
          <a:p>
            <a:pPr algn="ctr"/>
            <a:r>
              <a:rPr lang="en-US" dirty="0"/>
              <a:t>Bowen 2023 re-analysis</a:t>
            </a:r>
          </a:p>
          <a:p>
            <a:pPr algn="ctr"/>
            <a:endParaRPr lang="en-US" dirty="0"/>
          </a:p>
        </p:txBody>
      </p:sp>
      <p:sp>
        <p:nvSpPr>
          <p:cNvPr id="100" name="TextBox 99">
            <a:extLst>
              <a:ext uri="{FF2B5EF4-FFF2-40B4-BE49-F238E27FC236}">
                <a16:creationId xmlns:a16="http://schemas.microsoft.com/office/drawing/2014/main" id="{6FCA3F52-43FA-CD26-ECFF-0FFE7B14B044}"/>
              </a:ext>
            </a:extLst>
          </p:cNvPr>
          <p:cNvSpPr txBox="1"/>
          <p:nvPr/>
        </p:nvSpPr>
        <p:spPr>
          <a:xfrm>
            <a:off x="8443827" y="2395959"/>
            <a:ext cx="174947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Cell Pellet, m/z = 415.2133</a:t>
            </a:r>
          </a:p>
        </p:txBody>
      </p:sp>
      <p:sp>
        <p:nvSpPr>
          <p:cNvPr id="101" name="TextBox 100">
            <a:extLst>
              <a:ext uri="{FF2B5EF4-FFF2-40B4-BE49-F238E27FC236}">
                <a16:creationId xmlns:a16="http://schemas.microsoft.com/office/drawing/2014/main" id="{B179EB57-A325-AEAA-34CC-E54CF2447DB5}"/>
              </a:ext>
            </a:extLst>
          </p:cNvPr>
          <p:cNvSpPr txBox="1"/>
          <p:nvPr/>
        </p:nvSpPr>
        <p:spPr>
          <a:xfrm rot="16200000">
            <a:off x="6661228" y="3287735"/>
            <a:ext cx="1659560"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Composite Mass Track </a:t>
            </a:r>
          </a:p>
          <a:p>
            <a:pPr algn="ctr"/>
            <a:r>
              <a:rPr lang="en-US" sz="1000" dirty="0">
                <a:latin typeface="Arial" panose="020B0604020202020204" pitchFamily="34" charset="0"/>
                <a:cs typeface="Arial" panose="020B0604020202020204" pitchFamily="34" charset="0"/>
              </a:rPr>
              <a:t>Intensity (absolute)</a:t>
            </a:r>
          </a:p>
        </p:txBody>
      </p:sp>
      <p:pic>
        <p:nvPicPr>
          <p:cNvPr id="102" name="Picture 101">
            <a:extLst>
              <a:ext uri="{FF2B5EF4-FFF2-40B4-BE49-F238E27FC236}">
                <a16:creationId xmlns:a16="http://schemas.microsoft.com/office/drawing/2014/main" id="{4B1DC555-F476-48EE-FC03-65DFA98A3D7D}"/>
              </a:ext>
            </a:extLst>
          </p:cNvPr>
          <p:cNvPicPr>
            <a:picLocks noChangeAspect="1"/>
          </p:cNvPicPr>
          <p:nvPr/>
        </p:nvPicPr>
        <p:blipFill rotWithShape="1">
          <a:blip r:embed="rId5"/>
          <a:srcRect l="16394" t="7295" r="6744" b="7062"/>
          <a:stretch/>
        </p:blipFill>
        <p:spPr>
          <a:xfrm>
            <a:off x="7916557" y="2631091"/>
            <a:ext cx="2594379" cy="1777810"/>
          </a:xfrm>
          <a:prstGeom prst="rect">
            <a:avLst/>
          </a:prstGeom>
        </p:spPr>
      </p:pic>
      <p:sp>
        <p:nvSpPr>
          <p:cNvPr id="103" name="TextBox 102">
            <a:extLst>
              <a:ext uri="{FF2B5EF4-FFF2-40B4-BE49-F238E27FC236}">
                <a16:creationId xmlns:a16="http://schemas.microsoft.com/office/drawing/2014/main" id="{400E3A5C-45C7-2EAC-9AB1-477845BC479E}"/>
              </a:ext>
            </a:extLst>
          </p:cNvPr>
          <p:cNvSpPr txBox="1"/>
          <p:nvPr/>
        </p:nvSpPr>
        <p:spPr>
          <a:xfrm>
            <a:off x="7757560" y="437526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180</a:t>
            </a:r>
          </a:p>
        </p:txBody>
      </p:sp>
      <p:sp>
        <p:nvSpPr>
          <p:cNvPr id="104" name="TextBox 103">
            <a:extLst>
              <a:ext uri="{FF2B5EF4-FFF2-40B4-BE49-F238E27FC236}">
                <a16:creationId xmlns:a16="http://schemas.microsoft.com/office/drawing/2014/main" id="{7363C134-DF70-3F04-3E2D-99E404821432}"/>
              </a:ext>
            </a:extLst>
          </p:cNvPr>
          <p:cNvSpPr txBox="1"/>
          <p:nvPr/>
        </p:nvSpPr>
        <p:spPr>
          <a:xfrm>
            <a:off x="8168870" y="436288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200</a:t>
            </a:r>
          </a:p>
        </p:txBody>
      </p:sp>
      <p:sp>
        <p:nvSpPr>
          <p:cNvPr id="105" name="TextBox 104">
            <a:extLst>
              <a:ext uri="{FF2B5EF4-FFF2-40B4-BE49-F238E27FC236}">
                <a16:creationId xmlns:a16="http://schemas.microsoft.com/office/drawing/2014/main" id="{A23CE1E2-F665-F5F9-940A-902E29C356A3}"/>
              </a:ext>
            </a:extLst>
          </p:cNvPr>
          <p:cNvSpPr txBox="1"/>
          <p:nvPr/>
        </p:nvSpPr>
        <p:spPr>
          <a:xfrm>
            <a:off x="8606205" y="4367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220</a:t>
            </a:r>
          </a:p>
        </p:txBody>
      </p:sp>
      <p:sp>
        <p:nvSpPr>
          <p:cNvPr id="106" name="TextBox 105">
            <a:extLst>
              <a:ext uri="{FF2B5EF4-FFF2-40B4-BE49-F238E27FC236}">
                <a16:creationId xmlns:a16="http://schemas.microsoft.com/office/drawing/2014/main" id="{3E646CEC-4DB6-5017-69E9-B63E30124884}"/>
              </a:ext>
            </a:extLst>
          </p:cNvPr>
          <p:cNvSpPr txBox="1"/>
          <p:nvPr/>
        </p:nvSpPr>
        <p:spPr>
          <a:xfrm>
            <a:off x="9048600" y="43602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240</a:t>
            </a:r>
          </a:p>
        </p:txBody>
      </p:sp>
      <p:sp>
        <p:nvSpPr>
          <p:cNvPr id="107" name="TextBox 106">
            <a:extLst>
              <a:ext uri="{FF2B5EF4-FFF2-40B4-BE49-F238E27FC236}">
                <a16:creationId xmlns:a16="http://schemas.microsoft.com/office/drawing/2014/main" id="{F4E58EB3-B9D0-81B6-80D2-A9754FC6037A}"/>
              </a:ext>
            </a:extLst>
          </p:cNvPr>
          <p:cNvSpPr txBox="1"/>
          <p:nvPr/>
        </p:nvSpPr>
        <p:spPr>
          <a:xfrm>
            <a:off x="9470135" y="435849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260</a:t>
            </a:r>
          </a:p>
        </p:txBody>
      </p:sp>
      <p:sp>
        <p:nvSpPr>
          <p:cNvPr id="108" name="TextBox 107">
            <a:extLst>
              <a:ext uri="{FF2B5EF4-FFF2-40B4-BE49-F238E27FC236}">
                <a16:creationId xmlns:a16="http://schemas.microsoft.com/office/drawing/2014/main" id="{779468D2-535C-1CF3-4335-895580A66DF4}"/>
              </a:ext>
            </a:extLst>
          </p:cNvPr>
          <p:cNvSpPr txBox="1"/>
          <p:nvPr/>
        </p:nvSpPr>
        <p:spPr>
          <a:xfrm>
            <a:off x="7418500" y="42747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109" name="TextBox 108">
            <a:extLst>
              <a:ext uri="{FF2B5EF4-FFF2-40B4-BE49-F238E27FC236}">
                <a16:creationId xmlns:a16="http://schemas.microsoft.com/office/drawing/2014/main" id="{57E322B2-BAEF-70F2-B41F-A0BA0785E09C}"/>
              </a:ext>
            </a:extLst>
          </p:cNvPr>
          <p:cNvSpPr txBox="1"/>
          <p:nvPr/>
        </p:nvSpPr>
        <p:spPr>
          <a:xfrm>
            <a:off x="7359454" y="400181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0.2</a:t>
            </a:r>
          </a:p>
        </p:txBody>
      </p:sp>
      <p:sp>
        <p:nvSpPr>
          <p:cNvPr id="110" name="TextBox 109">
            <a:extLst>
              <a:ext uri="{FF2B5EF4-FFF2-40B4-BE49-F238E27FC236}">
                <a16:creationId xmlns:a16="http://schemas.microsoft.com/office/drawing/2014/main" id="{D35D758D-6538-CD70-69D5-9ED9529A8A60}"/>
              </a:ext>
            </a:extLst>
          </p:cNvPr>
          <p:cNvSpPr txBox="1"/>
          <p:nvPr/>
        </p:nvSpPr>
        <p:spPr>
          <a:xfrm>
            <a:off x="7350246" y="37408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0.4</a:t>
            </a:r>
          </a:p>
        </p:txBody>
      </p:sp>
      <p:sp>
        <p:nvSpPr>
          <p:cNvPr id="111" name="TextBox 110">
            <a:extLst>
              <a:ext uri="{FF2B5EF4-FFF2-40B4-BE49-F238E27FC236}">
                <a16:creationId xmlns:a16="http://schemas.microsoft.com/office/drawing/2014/main" id="{DC1F0753-AD88-E692-1E13-AAC9C7D32E96}"/>
              </a:ext>
            </a:extLst>
          </p:cNvPr>
          <p:cNvSpPr txBox="1"/>
          <p:nvPr/>
        </p:nvSpPr>
        <p:spPr>
          <a:xfrm>
            <a:off x="7343197" y="347545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0.6</a:t>
            </a:r>
          </a:p>
        </p:txBody>
      </p:sp>
      <p:sp>
        <p:nvSpPr>
          <p:cNvPr id="112" name="TextBox 111">
            <a:extLst>
              <a:ext uri="{FF2B5EF4-FFF2-40B4-BE49-F238E27FC236}">
                <a16:creationId xmlns:a16="http://schemas.microsoft.com/office/drawing/2014/main" id="{645CE097-101B-A7AF-8E63-711BECFC4714}"/>
              </a:ext>
            </a:extLst>
          </p:cNvPr>
          <p:cNvSpPr txBox="1"/>
          <p:nvPr/>
        </p:nvSpPr>
        <p:spPr>
          <a:xfrm>
            <a:off x="7343346" y="321360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0.8</a:t>
            </a:r>
          </a:p>
        </p:txBody>
      </p:sp>
      <p:sp>
        <p:nvSpPr>
          <p:cNvPr id="113" name="TextBox 112">
            <a:extLst>
              <a:ext uri="{FF2B5EF4-FFF2-40B4-BE49-F238E27FC236}">
                <a16:creationId xmlns:a16="http://schemas.microsoft.com/office/drawing/2014/main" id="{D4AC9E7B-E0FB-A9CD-0AB1-B8080B16A755}"/>
              </a:ext>
            </a:extLst>
          </p:cNvPr>
          <p:cNvSpPr txBox="1"/>
          <p:nvPr/>
        </p:nvSpPr>
        <p:spPr>
          <a:xfrm>
            <a:off x="7342606" y="29538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114" name="TextBox 113">
            <a:extLst>
              <a:ext uri="{FF2B5EF4-FFF2-40B4-BE49-F238E27FC236}">
                <a16:creationId xmlns:a16="http://schemas.microsoft.com/office/drawing/2014/main" id="{5F352EAC-16ED-F2AC-232F-E2CFAC164B6D}"/>
              </a:ext>
            </a:extLst>
          </p:cNvPr>
          <p:cNvSpPr txBox="1"/>
          <p:nvPr/>
        </p:nvSpPr>
        <p:spPr>
          <a:xfrm>
            <a:off x="7344904" y="268797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a:t>
            </a:r>
          </a:p>
        </p:txBody>
      </p:sp>
      <p:sp>
        <p:nvSpPr>
          <p:cNvPr id="115" name="Rectangle 114">
            <a:extLst>
              <a:ext uri="{FF2B5EF4-FFF2-40B4-BE49-F238E27FC236}">
                <a16:creationId xmlns:a16="http://schemas.microsoft.com/office/drawing/2014/main" id="{5C14DBE6-9DCC-639F-4B13-146538DAB80D}"/>
              </a:ext>
            </a:extLst>
          </p:cNvPr>
          <p:cNvSpPr/>
          <p:nvPr/>
        </p:nvSpPr>
        <p:spPr>
          <a:xfrm>
            <a:off x="8953080" y="4185071"/>
            <a:ext cx="341635" cy="207394"/>
          </a:xfrm>
          <a:prstGeom prst="rect">
            <a:avLst/>
          </a:prstGeom>
          <a:noFill/>
          <a:ln w="28575">
            <a:solidFill>
              <a:srgbClr val="FF543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1AEA99A-C812-8E00-9A9C-413ECE65BDC7}"/>
              </a:ext>
            </a:extLst>
          </p:cNvPr>
          <p:cNvSpPr txBox="1"/>
          <p:nvPr/>
        </p:nvSpPr>
        <p:spPr>
          <a:xfrm>
            <a:off x="8962549" y="3704752"/>
            <a:ext cx="50442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M2_2</a:t>
            </a:r>
          </a:p>
        </p:txBody>
      </p:sp>
      <p:pic>
        <p:nvPicPr>
          <p:cNvPr id="117" name="Picture 116">
            <a:extLst>
              <a:ext uri="{FF2B5EF4-FFF2-40B4-BE49-F238E27FC236}">
                <a16:creationId xmlns:a16="http://schemas.microsoft.com/office/drawing/2014/main" id="{FBC61114-15C0-E2BF-569B-45F74EA11D73}"/>
              </a:ext>
            </a:extLst>
          </p:cNvPr>
          <p:cNvPicPr>
            <a:picLocks noChangeAspect="1"/>
          </p:cNvPicPr>
          <p:nvPr/>
        </p:nvPicPr>
        <p:blipFill rotWithShape="1">
          <a:blip r:embed="rId5"/>
          <a:srcRect l="36817" t="7205" r="14985" b="90592"/>
          <a:stretch/>
        </p:blipFill>
        <p:spPr>
          <a:xfrm rot="5400000">
            <a:off x="9630712" y="3493021"/>
            <a:ext cx="1733827" cy="48725"/>
          </a:xfrm>
          <a:prstGeom prst="rect">
            <a:avLst/>
          </a:prstGeom>
        </p:spPr>
      </p:pic>
      <p:sp>
        <p:nvSpPr>
          <p:cNvPr id="118" name="TextBox 117">
            <a:extLst>
              <a:ext uri="{FF2B5EF4-FFF2-40B4-BE49-F238E27FC236}">
                <a16:creationId xmlns:a16="http://schemas.microsoft.com/office/drawing/2014/main" id="{5A75A0BE-0E78-B4AA-8C98-F26ECB24C92F}"/>
              </a:ext>
            </a:extLst>
          </p:cNvPr>
          <p:cNvSpPr txBox="1"/>
          <p:nvPr/>
        </p:nvSpPr>
        <p:spPr>
          <a:xfrm>
            <a:off x="9927961" y="435488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280</a:t>
            </a:r>
          </a:p>
        </p:txBody>
      </p:sp>
      <p:cxnSp>
        <p:nvCxnSpPr>
          <p:cNvPr id="119" name="Straight Arrow Connector 118">
            <a:extLst>
              <a:ext uri="{FF2B5EF4-FFF2-40B4-BE49-F238E27FC236}">
                <a16:creationId xmlns:a16="http://schemas.microsoft.com/office/drawing/2014/main" id="{EE3D7AAA-2292-F050-DC70-7811AC2D3C79}"/>
              </a:ext>
            </a:extLst>
          </p:cNvPr>
          <p:cNvCxnSpPr>
            <a:cxnSpLocks/>
            <a:stCxn id="116" idx="2"/>
            <a:endCxn id="115" idx="0"/>
          </p:cNvCxnSpPr>
          <p:nvPr/>
        </p:nvCxnSpPr>
        <p:spPr>
          <a:xfrm flipH="1">
            <a:off x="9123898" y="3950973"/>
            <a:ext cx="90863" cy="234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E8B85E8-EC49-CFCC-EF9A-FEB6BC24F103}"/>
              </a:ext>
            </a:extLst>
          </p:cNvPr>
          <p:cNvSpPr txBox="1"/>
          <p:nvPr/>
        </p:nvSpPr>
        <p:spPr>
          <a:xfrm>
            <a:off x="7745017" y="2368434"/>
            <a:ext cx="3945538"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x10</a:t>
            </a:r>
            <a:r>
              <a:rPr lang="en-US" sz="1000" baseline="30000" dirty="0">
                <a:latin typeface="Arial" panose="020B0604020202020204" pitchFamily="34" charset="0"/>
                <a:cs typeface="Arial" panose="020B0604020202020204" pitchFamily="34" charset="0"/>
              </a:rPr>
              <a:t>8</a:t>
            </a:r>
            <a:endParaRPr lang="en-US" sz="1000" dirty="0"/>
          </a:p>
        </p:txBody>
      </p:sp>
      <p:sp>
        <p:nvSpPr>
          <p:cNvPr id="2" name="TextBox 1">
            <a:extLst>
              <a:ext uri="{FF2B5EF4-FFF2-40B4-BE49-F238E27FC236}">
                <a16:creationId xmlns:a16="http://schemas.microsoft.com/office/drawing/2014/main" id="{0E476DAD-CF7A-FE19-42DC-A0AF8F4FA863}"/>
              </a:ext>
            </a:extLst>
          </p:cNvPr>
          <p:cNvSpPr txBox="1"/>
          <p:nvPr/>
        </p:nvSpPr>
        <p:spPr>
          <a:xfrm rot="16200000">
            <a:off x="2472780" y="1626382"/>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149A1-2265-2CE1-1A1F-29B8519225D4}"/>
              </a:ext>
            </a:extLst>
          </p:cNvPr>
          <p:cNvSpPr txBox="1"/>
          <p:nvPr/>
        </p:nvSpPr>
        <p:spPr>
          <a:xfrm rot="16200000">
            <a:off x="2771182" y="162638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7BEEE52-76E8-9781-D8D7-D8B34B48AC87}"/>
              </a:ext>
            </a:extLst>
          </p:cNvPr>
          <p:cNvSpPr txBox="1"/>
          <p:nvPr/>
        </p:nvSpPr>
        <p:spPr>
          <a:xfrm rot="16200000">
            <a:off x="3061806" y="161148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AA051B57-B501-1B3E-C93F-F783316F2D64}"/>
              </a:ext>
            </a:extLst>
          </p:cNvPr>
          <p:cNvSpPr txBox="1"/>
          <p:nvPr/>
        </p:nvSpPr>
        <p:spPr>
          <a:xfrm rot="16200000">
            <a:off x="5065699" y="201066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D1EDE2D-FE91-AEE6-3714-500E8B9B9DD5}"/>
              </a:ext>
            </a:extLst>
          </p:cNvPr>
          <p:cNvSpPr txBox="1"/>
          <p:nvPr/>
        </p:nvSpPr>
        <p:spPr>
          <a:xfrm rot="16200000">
            <a:off x="5364101" y="201066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F5E0BD98-CA26-C2E6-E93D-0722FAE426CB}"/>
              </a:ext>
            </a:extLst>
          </p:cNvPr>
          <p:cNvSpPr txBox="1"/>
          <p:nvPr/>
        </p:nvSpPr>
        <p:spPr>
          <a:xfrm rot="16200000">
            <a:off x="5654725" y="1995759"/>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96E46F6-A2BB-8B3F-AFAD-617BF1FDD9FD}"/>
              </a:ext>
            </a:extLst>
          </p:cNvPr>
          <p:cNvSpPr txBox="1"/>
          <p:nvPr/>
        </p:nvSpPr>
        <p:spPr>
          <a:xfrm>
            <a:off x="5175948" y="2424347"/>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B1DC86E6-DED6-D81F-398A-F70230931D2D}"/>
              </a:ext>
            </a:extLst>
          </p:cNvPr>
          <p:cNvSpPr txBox="1"/>
          <p:nvPr/>
        </p:nvSpPr>
        <p:spPr>
          <a:xfrm>
            <a:off x="4109001" y="2424347"/>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06100F70-1567-7548-4FAD-15CB6855A481}"/>
              </a:ext>
            </a:extLst>
          </p:cNvPr>
          <p:cNvSpPr/>
          <p:nvPr/>
        </p:nvSpPr>
        <p:spPr>
          <a:xfrm>
            <a:off x="4805239" y="4494301"/>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8B6B31-296C-26DD-9F1D-6E207F1F5547}"/>
              </a:ext>
            </a:extLst>
          </p:cNvPr>
          <p:cNvSpPr/>
          <p:nvPr/>
        </p:nvSpPr>
        <p:spPr>
          <a:xfrm>
            <a:off x="4805239" y="4637747"/>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081963F1-249C-67B4-1647-4448569D1C24}"/>
              </a:ext>
            </a:extLst>
          </p:cNvPr>
          <p:cNvSpPr txBox="1"/>
          <p:nvPr/>
        </p:nvSpPr>
        <p:spPr>
          <a:xfrm>
            <a:off x="4878288" y="4424407"/>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86" name="TextBox 85">
            <a:extLst>
              <a:ext uri="{FF2B5EF4-FFF2-40B4-BE49-F238E27FC236}">
                <a16:creationId xmlns:a16="http://schemas.microsoft.com/office/drawing/2014/main" id="{199ABFE5-E341-9A80-5D98-6FF81D8D24BB}"/>
              </a:ext>
            </a:extLst>
          </p:cNvPr>
          <p:cNvSpPr txBox="1"/>
          <p:nvPr/>
        </p:nvSpPr>
        <p:spPr>
          <a:xfrm>
            <a:off x="4875716" y="4586359"/>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88" name="TextBox 87">
            <a:extLst>
              <a:ext uri="{FF2B5EF4-FFF2-40B4-BE49-F238E27FC236}">
                <a16:creationId xmlns:a16="http://schemas.microsoft.com/office/drawing/2014/main" id="{F297B3BE-D147-E590-6868-DB18B9F2B8F2}"/>
              </a:ext>
            </a:extLst>
          </p:cNvPr>
          <p:cNvSpPr txBox="1"/>
          <p:nvPr/>
        </p:nvSpPr>
        <p:spPr>
          <a:xfrm>
            <a:off x="2110009" y="5300578"/>
            <a:ext cx="3864350" cy="646331"/>
          </a:xfrm>
          <a:prstGeom prst="rect">
            <a:avLst/>
          </a:prstGeom>
          <a:noFill/>
        </p:spPr>
        <p:txBody>
          <a:bodyPr wrap="square">
            <a:spAutoFit/>
          </a:bodyPr>
          <a:lstStyle/>
          <a:p>
            <a:pPr algn="ctr"/>
            <a:r>
              <a:rPr lang="en-US" dirty="0" err="1"/>
              <a:t>Pcpfm</a:t>
            </a:r>
            <a:r>
              <a:rPr lang="en-US" dirty="0"/>
              <a:t> finds most features without a specialized workflow</a:t>
            </a:r>
          </a:p>
        </p:txBody>
      </p:sp>
      <p:sp>
        <p:nvSpPr>
          <p:cNvPr id="89" name="TextBox 88">
            <a:extLst>
              <a:ext uri="{FF2B5EF4-FFF2-40B4-BE49-F238E27FC236}">
                <a16:creationId xmlns:a16="http://schemas.microsoft.com/office/drawing/2014/main" id="{407F81EC-F75B-81D8-6960-552DF1FB6B4B}"/>
              </a:ext>
            </a:extLst>
          </p:cNvPr>
          <p:cNvSpPr txBox="1"/>
          <p:nvPr/>
        </p:nvSpPr>
        <p:spPr>
          <a:xfrm>
            <a:off x="7667014" y="5243156"/>
            <a:ext cx="3093464" cy="646331"/>
          </a:xfrm>
          <a:prstGeom prst="rect">
            <a:avLst/>
          </a:prstGeom>
          <a:noFill/>
        </p:spPr>
        <p:txBody>
          <a:bodyPr wrap="square">
            <a:spAutoFit/>
          </a:bodyPr>
          <a:lstStyle/>
          <a:p>
            <a:pPr algn="ctr"/>
            <a:r>
              <a:rPr lang="en-US" dirty="0"/>
              <a:t>Trivial inspection of missing features</a:t>
            </a:r>
          </a:p>
        </p:txBody>
      </p:sp>
    </p:spTree>
    <p:extLst>
      <p:ext uri="{BB962C8B-B14F-4D97-AF65-F5344CB8AC3E}">
        <p14:creationId xmlns:p14="http://schemas.microsoft.com/office/powerpoint/2010/main" val="1764167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BEC84-1903-3192-10A6-3C77F53EC538}"/>
              </a:ext>
            </a:extLst>
          </p:cNvPr>
          <p:cNvSpPr txBox="1"/>
          <p:nvPr/>
        </p:nvSpPr>
        <p:spPr>
          <a:xfrm>
            <a:off x="2288140" y="0"/>
            <a:ext cx="7615719" cy="733727"/>
          </a:xfrm>
          <a:prstGeom prst="rect">
            <a:avLst/>
          </a:prstGeom>
          <a:noFill/>
        </p:spPr>
        <p:txBody>
          <a:bodyPr wrap="square">
            <a:spAutoFit/>
          </a:bodyPr>
          <a:lstStyle/>
          <a:p>
            <a:pPr lvl="1" algn="ctr">
              <a:lnSpc>
                <a:spcPct val="150000"/>
              </a:lnSpc>
            </a:pPr>
            <a:r>
              <a:rPr lang="en-US" sz="3200" b="1" dirty="0">
                <a:latin typeface="Lato" panose="020F0502020204030203" pitchFamily="34" charset="0"/>
                <a:ea typeface="Lato" panose="020F0502020204030203" pitchFamily="34" charset="0"/>
                <a:cs typeface="Lato" panose="020F0502020204030203" pitchFamily="34" charset="0"/>
              </a:rPr>
              <a:t>Open Source Matters</a:t>
            </a:r>
          </a:p>
        </p:txBody>
      </p:sp>
      <p:sp>
        <p:nvSpPr>
          <p:cNvPr id="5" name="TextBox 4">
            <a:extLst>
              <a:ext uri="{FF2B5EF4-FFF2-40B4-BE49-F238E27FC236}">
                <a16:creationId xmlns:a16="http://schemas.microsoft.com/office/drawing/2014/main" id="{8A885D62-4221-4A21-2EC7-B0F2301C72C0}"/>
              </a:ext>
            </a:extLst>
          </p:cNvPr>
          <p:cNvSpPr txBox="1"/>
          <p:nvPr/>
        </p:nvSpPr>
        <p:spPr>
          <a:xfrm>
            <a:off x="478969" y="733727"/>
            <a:ext cx="11234057" cy="16813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Both </a:t>
            </a:r>
            <a:r>
              <a:rPr lang="en-US" sz="2400" dirty="0" err="1">
                <a:latin typeface="Lato" panose="020F0502020204030203" pitchFamily="34" charset="0"/>
                <a:ea typeface="Lato" panose="020F0502020204030203" pitchFamily="34" charset="0"/>
                <a:cs typeface="Lato" panose="020F0502020204030203" pitchFamily="34" charset="0"/>
              </a:rPr>
              <a:t>Asari</a:t>
            </a:r>
            <a:r>
              <a:rPr lang="en-US" sz="2400" dirty="0">
                <a:latin typeface="Lato" panose="020F0502020204030203" pitchFamily="34" charset="0"/>
                <a:ea typeface="Lato" panose="020F0502020204030203" pitchFamily="34" charset="0"/>
                <a:cs typeface="Lato" panose="020F0502020204030203" pitchFamily="34" charset="0"/>
              </a:rPr>
              <a:t> and pipeline are open-source</a:t>
            </a:r>
          </a:p>
          <a:p>
            <a:pPr marL="285750" indent="-285750">
              <a:lnSpc>
                <a:spcPct val="150000"/>
              </a:lnSpc>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Reuse welcome</a:t>
            </a:r>
          </a:p>
          <a:p>
            <a:pPr marL="285750" indent="-285750">
              <a:lnSpc>
                <a:spcPct val="150000"/>
              </a:lnSpc>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Feel free to submit issues and request features</a:t>
            </a:r>
          </a:p>
        </p:txBody>
      </p:sp>
      <p:pic>
        <p:nvPicPr>
          <p:cNvPr id="2" name="Picture 1">
            <a:extLst>
              <a:ext uri="{FF2B5EF4-FFF2-40B4-BE49-F238E27FC236}">
                <a16:creationId xmlns:a16="http://schemas.microsoft.com/office/drawing/2014/main" id="{F2642955-81DB-D9BF-FD22-C5B083C5E313}"/>
              </a:ext>
            </a:extLst>
          </p:cNvPr>
          <p:cNvPicPr>
            <a:picLocks noChangeAspect="1"/>
          </p:cNvPicPr>
          <p:nvPr/>
        </p:nvPicPr>
        <p:blipFill>
          <a:blip r:embed="rId3"/>
          <a:stretch>
            <a:fillRect/>
          </a:stretch>
        </p:blipFill>
        <p:spPr>
          <a:xfrm>
            <a:off x="1687992" y="2578560"/>
            <a:ext cx="8816009" cy="4027648"/>
          </a:xfrm>
          <a:prstGeom prst="rect">
            <a:avLst/>
          </a:prstGeom>
        </p:spPr>
      </p:pic>
    </p:spTree>
    <p:extLst>
      <p:ext uri="{BB962C8B-B14F-4D97-AF65-F5344CB8AC3E}">
        <p14:creationId xmlns:p14="http://schemas.microsoft.com/office/powerpoint/2010/main" val="307705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8FB4-3CD8-1D04-4F2D-60C04F718FA2}"/>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813AB03-8886-43DB-4169-6C6EF99F84E3}"/>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07B5D03-3425-1D50-2C70-329590FF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sp>
        <p:nvSpPr>
          <p:cNvPr id="4" name="TextBox 3">
            <a:extLst>
              <a:ext uri="{FF2B5EF4-FFF2-40B4-BE49-F238E27FC236}">
                <a16:creationId xmlns:a16="http://schemas.microsoft.com/office/drawing/2014/main" id="{2C98AB60-28F0-B361-82F2-E1FA8A805E7E}"/>
              </a:ext>
            </a:extLst>
          </p:cNvPr>
          <p:cNvSpPr txBox="1"/>
          <p:nvPr/>
        </p:nvSpPr>
        <p:spPr>
          <a:xfrm>
            <a:off x="9291143" y="1253359"/>
            <a:ext cx="2664373" cy="923330"/>
          </a:xfrm>
          <a:prstGeom prst="rect">
            <a:avLst/>
          </a:prstGeom>
          <a:noFill/>
        </p:spPr>
        <p:txBody>
          <a:bodyPr wrap="square" rtlCol="0">
            <a:spAutoFit/>
          </a:bodyPr>
          <a:lstStyle/>
          <a:p>
            <a:r>
              <a:rPr lang="en-US" dirty="0"/>
              <a:t>A single mass spectrum (i.e., scan) of a complex mixture is a lot of data. </a:t>
            </a:r>
          </a:p>
        </p:txBody>
      </p:sp>
      <p:sp>
        <p:nvSpPr>
          <p:cNvPr id="5" name="Rectangle 4">
            <a:extLst>
              <a:ext uri="{FF2B5EF4-FFF2-40B4-BE49-F238E27FC236}">
                <a16:creationId xmlns:a16="http://schemas.microsoft.com/office/drawing/2014/main" id="{CAA37886-401B-EF07-362A-E7F7687EC658}"/>
              </a:ext>
            </a:extLst>
          </p:cNvPr>
          <p:cNvSpPr/>
          <p:nvPr/>
        </p:nvSpPr>
        <p:spPr>
          <a:xfrm>
            <a:off x="1347952" y="730063"/>
            <a:ext cx="559676" cy="1902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46F014F4-50A1-AD09-897E-A84BAC3260BF}"/>
              </a:ext>
            </a:extLst>
          </p:cNvPr>
          <p:cNvCxnSpPr>
            <a:cxnSpLocks/>
            <a:stCxn id="5" idx="2"/>
          </p:cNvCxnSpPr>
          <p:nvPr/>
        </p:nvCxnSpPr>
        <p:spPr>
          <a:xfrm rot="16200000" flipH="1">
            <a:off x="1234674" y="3025956"/>
            <a:ext cx="985345" cy="199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942361-C6B4-B79E-F63F-03D59B948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9" y="3619224"/>
            <a:ext cx="8403994" cy="3014042"/>
          </a:xfrm>
          <a:prstGeom prst="rect">
            <a:avLst/>
          </a:prstGeom>
        </p:spPr>
      </p:pic>
      <p:pic>
        <p:nvPicPr>
          <p:cNvPr id="18" name="Picture 2" descr="keletal formula of arginine">
            <a:extLst>
              <a:ext uri="{FF2B5EF4-FFF2-40B4-BE49-F238E27FC236}">
                <a16:creationId xmlns:a16="http://schemas.microsoft.com/office/drawing/2014/main" id="{E561DF55-BA6A-9856-874E-6B99747E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423" y="3853804"/>
            <a:ext cx="2430770" cy="8811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A2678E7-EA7F-CF15-096A-5F274768E9E6}"/>
              </a:ext>
            </a:extLst>
          </p:cNvPr>
          <p:cNvSpPr txBox="1"/>
          <p:nvPr/>
        </p:nvSpPr>
        <p:spPr>
          <a:xfrm>
            <a:off x="4721557" y="4702826"/>
            <a:ext cx="2350008" cy="400110"/>
          </a:xfrm>
          <a:prstGeom prst="rect">
            <a:avLst/>
          </a:prstGeom>
          <a:noFill/>
        </p:spPr>
        <p:txBody>
          <a:bodyPr wrap="square" rtlCol="0">
            <a:spAutoFit/>
          </a:bodyPr>
          <a:lstStyle/>
          <a:p>
            <a:r>
              <a:rPr lang="nl-NL" sz="2000" dirty="0"/>
              <a:t>C</a:t>
            </a:r>
            <a:r>
              <a:rPr lang="nl-NL" sz="2000" baseline="-25000" dirty="0"/>
              <a:t>6</a:t>
            </a:r>
            <a:r>
              <a:rPr lang="nl-NL" sz="2000" dirty="0"/>
              <a:t>H</a:t>
            </a:r>
            <a:r>
              <a:rPr lang="nl-NL" sz="2000" baseline="-25000" dirty="0"/>
              <a:t>14</a:t>
            </a:r>
            <a:r>
              <a:rPr lang="nl-NL" sz="2000" dirty="0"/>
              <a:t>N</a:t>
            </a:r>
            <a:r>
              <a:rPr lang="nl-NL" sz="2000" baseline="-25000" dirty="0"/>
              <a:t>4</a:t>
            </a:r>
            <a:r>
              <a:rPr lang="nl-NL" sz="2000" dirty="0"/>
              <a:t>O</a:t>
            </a:r>
            <a:r>
              <a:rPr lang="nl-NL" sz="2000" baseline="-25000" dirty="0"/>
              <a:t>2</a:t>
            </a:r>
            <a:endParaRPr lang="en-US" sz="2000" dirty="0"/>
          </a:p>
        </p:txBody>
      </p:sp>
      <p:sp>
        <p:nvSpPr>
          <p:cNvPr id="20" name="TextBox 19">
            <a:extLst>
              <a:ext uri="{FF2B5EF4-FFF2-40B4-BE49-F238E27FC236}">
                <a16:creationId xmlns:a16="http://schemas.microsoft.com/office/drawing/2014/main" id="{4A09F9B2-5670-B809-59D0-1A447EED068A}"/>
              </a:ext>
            </a:extLst>
          </p:cNvPr>
          <p:cNvSpPr txBox="1"/>
          <p:nvPr/>
        </p:nvSpPr>
        <p:spPr>
          <a:xfrm>
            <a:off x="3791955" y="5100013"/>
            <a:ext cx="3567351" cy="400110"/>
          </a:xfrm>
          <a:prstGeom prst="rect">
            <a:avLst/>
          </a:prstGeom>
          <a:noFill/>
        </p:spPr>
        <p:txBody>
          <a:bodyPr wrap="square" rtlCol="0">
            <a:spAutoFit/>
          </a:bodyPr>
          <a:lstStyle/>
          <a:p>
            <a:r>
              <a:rPr lang="en-US" sz="2000" dirty="0"/>
              <a:t>175.1188 ≈ 174.1114 + 1.0078</a:t>
            </a:r>
          </a:p>
        </p:txBody>
      </p:sp>
      <p:sp>
        <p:nvSpPr>
          <p:cNvPr id="21" name="TextBox 20">
            <a:extLst>
              <a:ext uri="{FF2B5EF4-FFF2-40B4-BE49-F238E27FC236}">
                <a16:creationId xmlns:a16="http://schemas.microsoft.com/office/drawing/2014/main" id="{B429F592-702D-1AA6-7254-DF187F3DD325}"/>
              </a:ext>
            </a:extLst>
          </p:cNvPr>
          <p:cNvSpPr txBox="1"/>
          <p:nvPr/>
        </p:nvSpPr>
        <p:spPr>
          <a:xfrm>
            <a:off x="4721557" y="3471222"/>
            <a:ext cx="2350008" cy="400110"/>
          </a:xfrm>
          <a:prstGeom prst="rect">
            <a:avLst/>
          </a:prstGeom>
          <a:noFill/>
        </p:spPr>
        <p:txBody>
          <a:bodyPr wrap="square" rtlCol="0">
            <a:spAutoFit/>
          </a:bodyPr>
          <a:lstStyle/>
          <a:p>
            <a:r>
              <a:rPr lang="nl-NL" sz="2000" dirty="0"/>
              <a:t>Arginine</a:t>
            </a:r>
            <a:endParaRPr lang="en-US" sz="2000" dirty="0"/>
          </a:p>
        </p:txBody>
      </p:sp>
      <p:sp>
        <p:nvSpPr>
          <p:cNvPr id="23" name="Oval 22">
            <a:extLst>
              <a:ext uri="{FF2B5EF4-FFF2-40B4-BE49-F238E27FC236}">
                <a16:creationId xmlns:a16="http://schemas.microsoft.com/office/drawing/2014/main" id="{153D27C6-4C61-5ACD-5601-2D6195C3ECE2}"/>
              </a:ext>
            </a:extLst>
          </p:cNvPr>
          <p:cNvSpPr/>
          <p:nvPr/>
        </p:nvSpPr>
        <p:spPr>
          <a:xfrm>
            <a:off x="1416098" y="3709165"/>
            <a:ext cx="806686" cy="5852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865236-8164-BDA6-33A5-EA545E47E71B}"/>
              </a:ext>
            </a:extLst>
          </p:cNvPr>
          <p:cNvSpPr/>
          <p:nvPr/>
        </p:nvSpPr>
        <p:spPr>
          <a:xfrm>
            <a:off x="8184663" y="6124126"/>
            <a:ext cx="586111" cy="42519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48FF5C-7AAC-A3DF-846D-0FAA0B0D5BD8}"/>
              </a:ext>
            </a:extLst>
          </p:cNvPr>
          <p:cNvSpPr txBox="1"/>
          <p:nvPr/>
        </p:nvSpPr>
        <p:spPr>
          <a:xfrm>
            <a:off x="2099226" y="3425197"/>
            <a:ext cx="2350008" cy="400110"/>
          </a:xfrm>
          <a:prstGeom prst="rect">
            <a:avLst/>
          </a:prstGeom>
          <a:noFill/>
        </p:spPr>
        <p:txBody>
          <a:bodyPr wrap="square" rtlCol="0">
            <a:spAutoFit/>
          </a:bodyPr>
          <a:lstStyle/>
          <a:p>
            <a:r>
              <a:rPr lang="nl-NL" sz="2000" dirty="0"/>
              <a:t>m, [+H</a:t>
            </a:r>
            <a:r>
              <a:rPr lang="nl-NL" sz="2000" baseline="30000" dirty="0"/>
              <a:t>+</a:t>
            </a:r>
            <a:r>
              <a:rPr lang="nl-NL" sz="2000" dirty="0"/>
              <a:t>]</a:t>
            </a:r>
            <a:endParaRPr lang="en-US" sz="2000" dirty="0"/>
          </a:p>
        </p:txBody>
      </p:sp>
      <p:sp>
        <p:nvSpPr>
          <p:cNvPr id="26" name="TextBox 25">
            <a:extLst>
              <a:ext uri="{FF2B5EF4-FFF2-40B4-BE49-F238E27FC236}">
                <a16:creationId xmlns:a16="http://schemas.microsoft.com/office/drawing/2014/main" id="{F3F986DF-48DA-30A7-A772-2091C4FF7E3B}"/>
              </a:ext>
            </a:extLst>
          </p:cNvPr>
          <p:cNvSpPr txBox="1"/>
          <p:nvPr/>
        </p:nvSpPr>
        <p:spPr>
          <a:xfrm>
            <a:off x="7914105" y="5605679"/>
            <a:ext cx="2350008" cy="400110"/>
          </a:xfrm>
          <a:prstGeom prst="rect">
            <a:avLst/>
          </a:prstGeom>
          <a:noFill/>
        </p:spPr>
        <p:txBody>
          <a:bodyPr wrap="square" rtlCol="0">
            <a:spAutoFit/>
          </a:bodyPr>
          <a:lstStyle/>
          <a:p>
            <a:r>
              <a:rPr lang="nl-NL" sz="2000" dirty="0"/>
              <a:t>m+</a:t>
            </a:r>
            <a:r>
              <a:rPr lang="nl-NL" sz="2000" baseline="30000" dirty="0"/>
              <a:t>13</a:t>
            </a:r>
            <a:r>
              <a:rPr lang="nl-NL" sz="2000" dirty="0"/>
              <a:t>C</a:t>
            </a:r>
            <a:r>
              <a:rPr lang="nl-NL" sz="2000" baseline="-25000" dirty="0"/>
              <a:t>1</a:t>
            </a:r>
            <a:r>
              <a:rPr lang="nl-NL" sz="2000" dirty="0"/>
              <a:t>, [+H</a:t>
            </a:r>
            <a:r>
              <a:rPr lang="nl-NL" sz="2000" baseline="30000" dirty="0"/>
              <a:t>+</a:t>
            </a:r>
            <a:r>
              <a:rPr lang="nl-NL" sz="2000" dirty="0"/>
              <a:t>]</a:t>
            </a:r>
            <a:endParaRPr lang="en-US" sz="2000" dirty="0"/>
          </a:p>
        </p:txBody>
      </p:sp>
      <p:sp>
        <p:nvSpPr>
          <p:cNvPr id="27" name="TextBox 26">
            <a:extLst>
              <a:ext uri="{FF2B5EF4-FFF2-40B4-BE49-F238E27FC236}">
                <a16:creationId xmlns:a16="http://schemas.microsoft.com/office/drawing/2014/main" id="{8185D99E-9CAB-F6DF-E21E-814006E54581}"/>
              </a:ext>
            </a:extLst>
          </p:cNvPr>
          <p:cNvSpPr txBox="1"/>
          <p:nvPr/>
        </p:nvSpPr>
        <p:spPr>
          <a:xfrm>
            <a:off x="9527627" y="4387581"/>
            <a:ext cx="2664373" cy="1477328"/>
          </a:xfrm>
          <a:prstGeom prst="rect">
            <a:avLst/>
          </a:prstGeom>
          <a:noFill/>
        </p:spPr>
        <p:txBody>
          <a:bodyPr wrap="square" rtlCol="0">
            <a:spAutoFit/>
          </a:bodyPr>
          <a:lstStyle/>
          <a:p>
            <a:r>
              <a:rPr lang="en-US" dirty="0"/>
              <a:t>Each scan is a composition of spectra for many compounds, including different adducted forms, </a:t>
            </a:r>
            <a:r>
              <a:rPr lang="en-US" dirty="0" err="1"/>
              <a:t>isotopologues</a:t>
            </a:r>
            <a:r>
              <a:rPr lang="en-US" dirty="0"/>
              <a:t>, etc.</a:t>
            </a:r>
          </a:p>
        </p:txBody>
      </p:sp>
    </p:spTree>
    <p:extLst>
      <p:ext uri="{BB962C8B-B14F-4D97-AF65-F5344CB8AC3E}">
        <p14:creationId xmlns:p14="http://schemas.microsoft.com/office/powerpoint/2010/main" val="267872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5"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89F8AADC-AF53-28FA-CE08-356491E2E4DA}"/>
              </a:ext>
            </a:extLst>
          </p:cNvPr>
          <p:cNvSpPr txBox="1">
            <a:spLocks/>
          </p:cNvSpPr>
          <p:nvPr/>
        </p:nvSpPr>
        <p:spPr>
          <a:xfrm>
            <a:off x="465774" y="9422"/>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Lato" panose="020F0502020204030203" pitchFamily="34" charset="0"/>
                <a:ea typeface="Lato" panose="020F0502020204030203" pitchFamily="34" charset="0"/>
                <a:cs typeface="Lato" panose="020F0502020204030203" pitchFamily="34" charset="0"/>
              </a:rPr>
              <a:t>Conclusions</a:t>
            </a:r>
            <a:endParaRPr lang="en-US" sz="32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2C729603-A009-B9C9-BF1F-190C6D1784C1}"/>
              </a:ext>
            </a:extLst>
          </p:cNvPr>
          <p:cNvSpPr txBox="1"/>
          <p:nvPr/>
        </p:nvSpPr>
        <p:spPr>
          <a:xfrm>
            <a:off x="156755" y="871825"/>
            <a:ext cx="1195904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Still looking for feedback, evolving but stable enough. </a:t>
            </a:r>
          </a:p>
          <a:p>
            <a:pPr marL="285750" indent="-285750">
              <a:buFont typeface="Arial" panose="020B0604020202020204" pitchFamily="34" charset="0"/>
              <a:buChar char="•"/>
            </a:pPr>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Data analysis notebooks in the repository. </a:t>
            </a:r>
          </a:p>
          <a:p>
            <a:pPr lvl="1"/>
            <a:r>
              <a:rPr lang="en-US" sz="2400" dirty="0">
                <a:latin typeface="Lato" panose="020F0502020204030203" pitchFamily="34" charset="0"/>
                <a:ea typeface="Lato" panose="020F0502020204030203" pitchFamily="34" charset="0"/>
                <a:cs typeface="Lato" panose="020F0502020204030203" pitchFamily="34" charset="0"/>
              </a:rPr>
              <a:t>https://</a:t>
            </a:r>
            <a:r>
              <a:rPr lang="en-US" sz="2400" dirty="0" err="1">
                <a:latin typeface="Lato" panose="020F0502020204030203" pitchFamily="34" charset="0"/>
                <a:ea typeface="Lato" panose="020F0502020204030203" pitchFamily="34" charset="0"/>
                <a:cs typeface="Lato" panose="020F0502020204030203" pitchFamily="34" charset="0"/>
              </a:rPr>
              <a:t>github.com</a:t>
            </a:r>
            <a:r>
              <a:rPr lang="en-US" sz="2400" dirty="0">
                <a:latin typeface="Lato" panose="020F0502020204030203" pitchFamily="34" charset="0"/>
                <a:ea typeface="Lato" panose="020F0502020204030203" pitchFamily="34" charset="0"/>
                <a:cs typeface="Lato" panose="020F0502020204030203" pitchFamily="34" charset="0"/>
              </a:rPr>
              <a:t>/</a:t>
            </a:r>
            <a:r>
              <a:rPr lang="en-US" sz="2400" dirty="0" err="1">
                <a:latin typeface="Lato" panose="020F0502020204030203" pitchFamily="34" charset="0"/>
                <a:ea typeface="Lato" panose="020F0502020204030203" pitchFamily="34" charset="0"/>
                <a:cs typeface="Lato" panose="020F0502020204030203" pitchFamily="34" charset="0"/>
              </a:rPr>
              <a:t>shuzhao</a:t>
            </a:r>
            <a:r>
              <a:rPr lang="en-US" sz="2400" dirty="0">
                <a:latin typeface="Lato" panose="020F0502020204030203" pitchFamily="34" charset="0"/>
                <a:ea typeface="Lato" panose="020F0502020204030203" pitchFamily="34" charset="0"/>
                <a:cs typeface="Lato" panose="020F0502020204030203" pitchFamily="34" charset="0"/>
              </a:rPr>
              <a:t>-li-lab/</a:t>
            </a:r>
            <a:r>
              <a:rPr lang="en-US" sz="2400" dirty="0" err="1">
                <a:latin typeface="Lato" panose="020F0502020204030203" pitchFamily="34" charset="0"/>
                <a:ea typeface="Lato" panose="020F0502020204030203" pitchFamily="34" charset="0"/>
                <a:cs typeface="Lato" panose="020F0502020204030203" pitchFamily="34" charset="0"/>
              </a:rPr>
              <a:t>PythonCentricPipelineForMetabolomics</a:t>
            </a: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Link to other tutorials and examples. </a:t>
            </a:r>
          </a:p>
          <a:p>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      </a:t>
            </a:r>
            <a:r>
              <a:rPr lang="en-US" sz="2400" dirty="0">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https://github.com/shuzhao-li-lab/pcpfm_tutorials</a:t>
            </a:r>
            <a:r>
              <a:rPr lang="en-US" sz="2400" dirty="0">
                <a:latin typeface="Lato" panose="020F0502020204030203" pitchFamily="34" charset="0"/>
                <a:ea typeface="Lato" panose="020F0502020204030203" pitchFamily="34" charset="0"/>
                <a:cs typeface="Lato" panose="020F0502020204030203" pitchFamily="34" charset="0"/>
              </a:rPr>
              <a:t> (work in progress)</a:t>
            </a:r>
          </a:p>
          <a:p>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Data repo for datasets </a:t>
            </a:r>
          </a:p>
          <a:p>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     h</a:t>
            </a:r>
            <a:r>
              <a:rPr lang="en-US" sz="2400" dirty="0">
                <a:effectLst/>
                <a:latin typeface="Helvetica" pitchFamily="2" charset="0"/>
              </a:rPr>
              <a:t>ttps://</a:t>
            </a:r>
            <a:r>
              <a:rPr lang="en-US" sz="2400" dirty="0" err="1">
                <a:effectLst/>
                <a:latin typeface="Helvetica" pitchFamily="2" charset="0"/>
              </a:rPr>
              <a:t>github.com</a:t>
            </a:r>
            <a:r>
              <a:rPr lang="en-US" sz="2400" dirty="0">
                <a:effectLst/>
                <a:latin typeface="Helvetica" pitchFamily="2" charset="0"/>
              </a:rPr>
              <a:t>/</a:t>
            </a:r>
            <a:r>
              <a:rPr lang="en-US" sz="2400" dirty="0" err="1">
                <a:effectLst/>
                <a:latin typeface="Helvetica" pitchFamily="2" charset="0"/>
              </a:rPr>
              <a:t>shuzhao</a:t>
            </a:r>
            <a:r>
              <a:rPr lang="en-US" sz="2400" dirty="0">
                <a:effectLst/>
                <a:latin typeface="Helvetica" pitchFamily="2" charset="0"/>
              </a:rPr>
              <a:t>-li-lab/data/</a:t>
            </a:r>
          </a:p>
          <a:p>
            <a:pPr marL="285750" indent="-285750">
              <a:buFont typeface="Arial" panose="020B0604020202020204" pitchFamily="34" charset="0"/>
              <a:buChar char="•"/>
            </a:pPr>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a:p>
            <a:pPr algn="ct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Contact me at: </a:t>
            </a:r>
            <a:r>
              <a:rPr lang="en-US" sz="2400" dirty="0" err="1">
                <a:solidFill>
                  <a:srgbClr val="0070C0"/>
                </a:solidFill>
                <a:latin typeface="Lato" panose="020F0502020204030203" pitchFamily="34" charset="0"/>
                <a:ea typeface="Lato" panose="020F0502020204030203" pitchFamily="34" charset="0"/>
                <a:cs typeface="Lato" panose="020F0502020204030203" pitchFamily="34" charset="0"/>
              </a:rPr>
              <a:t>joshua.mitchell@jax.org</a:t>
            </a:r>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12871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3CBDAA94-C532-F890-AA5B-60153FC7D3B4}"/>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Acknowledgements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The Jackson Laboratory for Genomic Medicine">
            <a:extLst>
              <a:ext uri="{FF2B5EF4-FFF2-40B4-BE49-F238E27FC236}">
                <a16:creationId xmlns:a16="http://schemas.microsoft.com/office/drawing/2014/main" id="{66D367CE-9761-1314-2452-D8E5ECCD0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684" y="1995385"/>
            <a:ext cx="3499347" cy="197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C4FF18-DDD2-CD80-A3DA-304E963349DC}"/>
              </a:ext>
            </a:extLst>
          </p:cNvPr>
          <p:cNvSpPr txBox="1"/>
          <p:nvPr/>
        </p:nvSpPr>
        <p:spPr>
          <a:xfrm>
            <a:off x="7981640" y="755273"/>
            <a:ext cx="4171699"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The Jackson Laboratory for Genomic Medicine </a:t>
            </a:r>
          </a:p>
          <a:p>
            <a:pPr algn="ctr"/>
            <a:r>
              <a:rPr lang="en-US" sz="2133" dirty="0">
                <a:latin typeface="Lato" panose="020F0502020204030203" pitchFamily="34" charset="0"/>
                <a:ea typeface="Lato" panose="020F0502020204030203" pitchFamily="34" charset="0"/>
                <a:cs typeface="Lato" panose="020F0502020204030203" pitchFamily="34" charset="0"/>
              </a:rPr>
              <a:t>Farmington, CT</a:t>
            </a:r>
          </a:p>
        </p:txBody>
      </p:sp>
      <p:sp>
        <p:nvSpPr>
          <p:cNvPr id="7" name="TextBox 6">
            <a:extLst>
              <a:ext uri="{FF2B5EF4-FFF2-40B4-BE49-F238E27FC236}">
                <a16:creationId xmlns:a16="http://schemas.microsoft.com/office/drawing/2014/main" id="{F1F4AF37-D9B9-0BF8-7DD7-D3B079F9754F}"/>
              </a:ext>
            </a:extLst>
          </p:cNvPr>
          <p:cNvSpPr txBox="1"/>
          <p:nvPr/>
        </p:nvSpPr>
        <p:spPr>
          <a:xfrm>
            <a:off x="136969" y="840970"/>
            <a:ext cx="4778064" cy="2389950"/>
          </a:xfrm>
          <a:prstGeom prst="rect">
            <a:avLst/>
          </a:prstGeom>
          <a:noFill/>
        </p:spPr>
        <p:txBody>
          <a:bodyPr wrap="square" rtlCol="0">
            <a:spAutoFit/>
          </a:bodyPr>
          <a:lstStyle/>
          <a:p>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 Group</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Yuanye</a:t>
            </a:r>
            <a:r>
              <a:rPr lang="en-US" sz="2133" dirty="0">
                <a:latin typeface="Lato" panose="020F0502020204030203" pitchFamily="34" charset="0"/>
                <a:ea typeface="Lato" panose="020F0502020204030203" pitchFamily="34" charset="0"/>
                <a:cs typeface="Lato" panose="020F0502020204030203" pitchFamily="34" charset="0"/>
              </a:rPr>
              <a:t> Chi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Shujian</a:t>
            </a:r>
            <a:r>
              <a:rPr lang="en-US" sz="2133" dirty="0">
                <a:latin typeface="Lato" panose="020F0502020204030203" pitchFamily="34" charset="0"/>
                <a:ea typeface="Lato" panose="020F0502020204030203" pitchFamily="34" charset="0"/>
                <a:cs typeface="Lato" panose="020F0502020204030203" pitchFamily="34" charset="0"/>
              </a:rPr>
              <a:t> Cheng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Maheshwor</a:t>
            </a:r>
            <a:r>
              <a:rPr lang="en-US" sz="2133" dirty="0">
                <a:latin typeface="Lato" panose="020F0502020204030203" pitchFamily="34" charset="0"/>
                <a:ea typeface="Lato" panose="020F0502020204030203" pitchFamily="34" charset="0"/>
                <a:cs typeface="Lato" panose="020F0502020204030203" pitchFamily="34" charset="0"/>
              </a:rPr>
              <a:t> Thapa</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Minghao</a:t>
            </a:r>
            <a:r>
              <a:rPr lang="en-US" sz="2133" dirty="0">
                <a:latin typeface="Lato" panose="020F0502020204030203" pitchFamily="34" charset="0"/>
                <a:ea typeface="Lato" panose="020F0502020204030203" pitchFamily="34" charset="0"/>
                <a:cs typeface="Lato" panose="020F0502020204030203" pitchFamily="34" charset="0"/>
              </a:rPr>
              <a:t> Gong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Amnah</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Siddiqa</a:t>
            </a:r>
            <a:r>
              <a:rPr lang="en-US" sz="2133" dirty="0">
                <a:latin typeface="Lato" panose="020F0502020204030203" pitchFamily="34" charset="0"/>
                <a:ea typeface="Lato" panose="020F0502020204030203" pitchFamily="34" charset="0"/>
                <a:cs typeface="Lato" panose="020F0502020204030203" pitchFamily="34" charset="0"/>
              </a:rPr>
              <a:t> (Former)</a:t>
            </a:r>
          </a:p>
        </p:txBody>
      </p:sp>
      <p:sp>
        <p:nvSpPr>
          <p:cNvPr id="9" name="TextBox 8">
            <a:extLst>
              <a:ext uri="{FF2B5EF4-FFF2-40B4-BE49-F238E27FC236}">
                <a16:creationId xmlns:a16="http://schemas.microsoft.com/office/drawing/2014/main" id="{6AB8B6D0-08A7-8BA1-6B5C-13AECE0D8059}"/>
              </a:ext>
            </a:extLst>
          </p:cNvPr>
          <p:cNvSpPr txBox="1"/>
          <p:nvPr/>
        </p:nvSpPr>
        <p:spPr>
          <a:xfrm>
            <a:off x="7916325" y="4153667"/>
            <a:ext cx="4778064" cy="1734064"/>
          </a:xfrm>
          <a:prstGeom prst="rect">
            <a:avLst/>
          </a:prstGeom>
          <a:noFill/>
        </p:spPr>
        <p:txBody>
          <a:bodyPr wrap="square" rtlCol="0">
            <a:spAutoFit/>
          </a:bodyPr>
          <a:lstStyle/>
          <a:p>
            <a:pPr algn="ctr"/>
            <a:r>
              <a:rPr lang="en-US" sz="2667" dirty="0">
                <a:latin typeface="Calibri" panose="020F0502020204030204" pitchFamily="34" charset="0"/>
                <a:cs typeface="Calibri" panose="020F0502020204030204" pitchFamily="34" charset="0"/>
              </a:rPr>
              <a:t>Funding</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UM1HG012651</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RO1AI149746</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U01CA235493</a:t>
            </a:r>
          </a:p>
        </p:txBody>
      </p:sp>
      <p:sp>
        <p:nvSpPr>
          <p:cNvPr id="10" name="TextBox 9">
            <a:extLst>
              <a:ext uri="{FF2B5EF4-FFF2-40B4-BE49-F238E27FC236}">
                <a16:creationId xmlns:a16="http://schemas.microsoft.com/office/drawing/2014/main" id="{3D5C78C4-54FE-E535-B967-C1DB02C84685}"/>
              </a:ext>
            </a:extLst>
          </p:cNvPr>
          <p:cNvSpPr txBox="1"/>
          <p:nvPr/>
        </p:nvSpPr>
        <p:spPr>
          <a:xfrm>
            <a:off x="4112996" y="840970"/>
            <a:ext cx="4171700" cy="5015797"/>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Other JAX Collaborators</a:t>
            </a:r>
          </a:p>
          <a:p>
            <a:endParaRPr lang="en-US" sz="2133" dirty="0">
              <a:latin typeface="Lato" panose="020F0502020204030203" pitchFamily="34" charset="0"/>
              <a:ea typeface="Lato" panose="020F0502020204030203" pitchFamily="34" charset="0"/>
              <a:cs typeface="Lato" panose="020F0502020204030203" pitchFamily="34" charset="0"/>
            </a:endParaRPr>
          </a:p>
          <a:p>
            <a:r>
              <a:rPr lang="en-US" sz="2133" u="sng" dirty="0">
                <a:latin typeface="Lato" panose="020F0502020204030203" pitchFamily="34" charset="0"/>
                <a:ea typeface="Lato" panose="020F0502020204030203" pitchFamily="34" charset="0"/>
                <a:cs typeface="Lato" panose="020F0502020204030203" pitchFamily="34" charset="0"/>
              </a:rPr>
              <a:t>Robson Lab</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Juliana </a:t>
            </a:r>
            <a:r>
              <a:rPr lang="en-US" sz="2133" dirty="0" err="1">
                <a:latin typeface="Lato" panose="020F0502020204030203" pitchFamily="34" charset="0"/>
                <a:ea typeface="Lato" panose="020F0502020204030203" pitchFamily="34" charset="0"/>
                <a:cs typeface="Lato" panose="020F0502020204030203" pitchFamily="34" charset="0"/>
              </a:rPr>
              <a:t>Alcoforado</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Diniz</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Zukai</a:t>
            </a:r>
            <a:r>
              <a:rPr lang="en-US" sz="2133" dirty="0">
                <a:latin typeface="Lato" panose="020F0502020204030203" pitchFamily="34" charset="0"/>
                <a:ea typeface="Lato" panose="020F0502020204030203" pitchFamily="34" charset="0"/>
                <a:cs typeface="Lato" panose="020F0502020204030203" pitchFamily="34" charset="0"/>
              </a:rPr>
              <a:t> Liu</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Arti </a:t>
            </a:r>
            <a:r>
              <a:rPr lang="en-US" sz="2133" dirty="0" err="1">
                <a:latin typeface="Lato" panose="020F0502020204030203" pitchFamily="34" charset="0"/>
                <a:ea typeface="Lato" panose="020F0502020204030203" pitchFamily="34" charset="0"/>
                <a:cs typeface="Lato" panose="020F0502020204030203" pitchFamily="34" charset="0"/>
              </a:rPr>
              <a:t>Taggar</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Dylan Baker</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Anahita Amiri </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152384"/>
            <a:r>
              <a:rPr lang="en-US" sz="2133" u="sng" dirty="0">
                <a:latin typeface="Lato" panose="020F0502020204030203" pitchFamily="34" charset="0"/>
                <a:ea typeface="Lato" panose="020F0502020204030203" pitchFamily="34" charset="0"/>
                <a:cs typeface="Lato" panose="020F0502020204030203" pitchFamily="34" charset="0"/>
              </a:rPr>
              <a:t>Non-Jax Collaborators</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Stephen Barnes </a:t>
            </a:r>
          </a:p>
          <a:p>
            <a:pPr marL="495284" indent="-342900">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Jianguo</a:t>
            </a:r>
            <a:r>
              <a:rPr lang="en-US" sz="2133" dirty="0">
                <a:latin typeface="Lato" panose="020F0502020204030203" pitchFamily="34" charset="0"/>
                <a:ea typeface="Lato" panose="020F0502020204030203" pitchFamily="34" charset="0"/>
                <a:cs typeface="Lato" panose="020F0502020204030203" pitchFamily="34" charset="0"/>
              </a:rPr>
              <a:t> (Jeff) Xia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Lei Xu</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7249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967" y="1908790"/>
            <a:ext cx="5742334" cy="4074289"/>
          </a:xfrm>
          <a:prstGeom prst="rect">
            <a:avLst/>
          </a:prstGeom>
        </p:spPr>
      </p:pic>
      <p:sp>
        <p:nvSpPr>
          <p:cNvPr id="8" name="Rounded Rectangular Callout 7"/>
          <p:cNvSpPr/>
          <p:nvPr/>
        </p:nvSpPr>
        <p:spPr>
          <a:xfrm>
            <a:off x="6483941" y="1533365"/>
            <a:ext cx="4588328" cy="1672336"/>
          </a:xfrm>
          <a:prstGeom prst="wedgeRoundRectCallout">
            <a:avLst>
              <a:gd name="adj1" fmla="val -61165"/>
              <a:gd name="adj2" fmla="val 8300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dirty="0">
                <a:solidFill>
                  <a:prstClr val="black"/>
                </a:solidFill>
              </a:rPr>
              <a:t>So, you know, the molecular biologists don't think biochemistry. And so the cancer field is now controlled by molecular biologists. You know, whereas, you know, when I was a boy, molecular biologists didn't exist and the big people that everyone respected were the good biochemists, starting with Warburg. </a:t>
            </a:r>
          </a:p>
        </p:txBody>
      </p:sp>
      <p:sp>
        <p:nvSpPr>
          <p:cNvPr id="9" name="Rounded Rectangular Callout 8"/>
          <p:cNvSpPr/>
          <p:nvPr/>
        </p:nvSpPr>
        <p:spPr>
          <a:xfrm>
            <a:off x="6669770" y="3902117"/>
            <a:ext cx="3907139" cy="1518970"/>
          </a:xfrm>
          <a:prstGeom prst="wedgeRoundRectCallout">
            <a:avLst>
              <a:gd name="adj1" fmla="val -61165"/>
              <a:gd name="adj2" fmla="val 8300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dirty="0">
                <a:solidFill>
                  <a:prstClr val="black"/>
                </a:solidFill>
              </a:rPr>
              <a:t>So you know, if I were, you know, doing a PhD, I'd do it </a:t>
            </a:r>
            <a:r>
              <a:rPr lang="en-US" sz="1400" u="sng" dirty="0">
                <a:solidFill>
                  <a:prstClr val="black"/>
                </a:solidFill>
              </a:rPr>
              <a:t>metabolomics</a:t>
            </a:r>
            <a:r>
              <a:rPr lang="en-US" sz="1400" dirty="0">
                <a:solidFill>
                  <a:prstClr val="black"/>
                </a:solidFill>
              </a:rPr>
              <a:t>, you know, if you wanted to be a biochemist because you're likely to get a good job afterward, </a:t>
            </a:r>
            <a:r>
              <a:rPr lang="en-US" sz="1400" dirty="0" err="1">
                <a:solidFill>
                  <a:prstClr val="black"/>
                </a:solidFill>
              </a:rPr>
              <a:t>'cause</a:t>
            </a:r>
            <a:r>
              <a:rPr lang="en-US" sz="1400" dirty="0">
                <a:solidFill>
                  <a:prstClr val="black"/>
                </a:solidFill>
              </a:rPr>
              <a:t> everyone will see the need for it.</a:t>
            </a:r>
          </a:p>
        </p:txBody>
      </p:sp>
      <p:sp>
        <p:nvSpPr>
          <p:cNvPr id="10" name="Title 1"/>
          <p:cNvSpPr>
            <a:spLocks noGrp="1"/>
          </p:cNvSpPr>
          <p:nvPr>
            <p:ph type="title"/>
          </p:nvPr>
        </p:nvSpPr>
        <p:spPr>
          <a:xfrm>
            <a:off x="410218" y="87086"/>
            <a:ext cx="10131425" cy="1156447"/>
          </a:xfrm>
        </p:spPr>
        <p:txBody>
          <a:bodyPr/>
          <a:lstStyle/>
          <a:p>
            <a:pPr lvl="0"/>
            <a:r>
              <a:rPr lang="en-US" dirty="0"/>
              <a:t>A comment on Metabolomics from 2009</a:t>
            </a:r>
            <a:endParaRPr dirty="0"/>
          </a:p>
        </p:txBody>
      </p:sp>
    </p:spTree>
    <p:extLst>
      <p:ext uri="{BB962C8B-B14F-4D97-AF65-F5344CB8AC3E}">
        <p14:creationId xmlns:p14="http://schemas.microsoft.com/office/powerpoint/2010/main" val="12983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D50C-182B-6494-AA48-91062746E97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196E505E-0549-1A03-7CCC-AAA8C65E61B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650B4B18-CA4A-6D49-B430-9D56A2E7D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pic>
        <p:nvPicPr>
          <p:cNvPr id="2" name="Picture 1">
            <a:extLst>
              <a:ext uri="{FF2B5EF4-FFF2-40B4-BE49-F238E27FC236}">
                <a16:creationId xmlns:a16="http://schemas.microsoft.com/office/drawing/2014/main" id="{4E3E7E24-1119-FFD1-0BDC-A4A1B6533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02" y="1024854"/>
            <a:ext cx="8770741" cy="2303669"/>
          </a:xfrm>
          <a:prstGeom prst="rect">
            <a:avLst/>
          </a:prstGeom>
        </p:spPr>
      </p:pic>
      <p:pic>
        <p:nvPicPr>
          <p:cNvPr id="5" name="Picture 4">
            <a:extLst>
              <a:ext uri="{FF2B5EF4-FFF2-40B4-BE49-F238E27FC236}">
                <a16:creationId xmlns:a16="http://schemas.microsoft.com/office/drawing/2014/main" id="{9D392086-1B4D-4854-AD24-AAD824BF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25" y="1379077"/>
            <a:ext cx="8770741" cy="2303669"/>
          </a:xfrm>
          <a:prstGeom prst="rect">
            <a:avLst/>
          </a:prstGeom>
        </p:spPr>
      </p:pic>
      <p:pic>
        <p:nvPicPr>
          <p:cNvPr id="7" name="Picture 6">
            <a:extLst>
              <a:ext uri="{FF2B5EF4-FFF2-40B4-BE49-F238E27FC236}">
                <a16:creationId xmlns:a16="http://schemas.microsoft.com/office/drawing/2014/main" id="{0597AD5D-2629-E764-3E87-F3F6B49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608" y="1777883"/>
            <a:ext cx="8770741" cy="2303669"/>
          </a:xfrm>
          <a:prstGeom prst="rect">
            <a:avLst/>
          </a:prstGeom>
        </p:spPr>
      </p:pic>
      <p:pic>
        <p:nvPicPr>
          <p:cNvPr id="8" name="Picture 7">
            <a:extLst>
              <a:ext uri="{FF2B5EF4-FFF2-40B4-BE49-F238E27FC236}">
                <a16:creationId xmlns:a16="http://schemas.microsoft.com/office/drawing/2014/main" id="{9A180423-40E6-CED7-6DC6-938937D95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891" y="2176689"/>
            <a:ext cx="8770741" cy="2303669"/>
          </a:xfrm>
          <a:prstGeom prst="rect">
            <a:avLst/>
          </a:prstGeom>
        </p:spPr>
      </p:pic>
      <p:pic>
        <p:nvPicPr>
          <p:cNvPr id="9" name="Picture 8">
            <a:extLst>
              <a:ext uri="{FF2B5EF4-FFF2-40B4-BE49-F238E27FC236}">
                <a16:creationId xmlns:a16="http://schemas.microsoft.com/office/drawing/2014/main" id="{2AAE41ED-7947-5B54-4029-ED8DA803C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174" y="2530911"/>
            <a:ext cx="8770741" cy="2303669"/>
          </a:xfrm>
          <a:prstGeom prst="rect">
            <a:avLst/>
          </a:prstGeom>
        </p:spPr>
      </p:pic>
      <p:pic>
        <p:nvPicPr>
          <p:cNvPr id="10" name="Picture 9">
            <a:extLst>
              <a:ext uri="{FF2B5EF4-FFF2-40B4-BE49-F238E27FC236}">
                <a16:creationId xmlns:a16="http://schemas.microsoft.com/office/drawing/2014/main" id="{4222A306-11D4-5507-D225-6DFED918E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457" y="2994946"/>
            <a:ext cx="8770741" cy="2303669"/>
          </a:xfrm>
          <a:prstGeom prst="rect">
            <a:avLst/>
          </a:prstGeom>
        </p:spPr>
      </p:pic>
      <p:sp>
        <p:nvSpPr>
          <p:cNvPr id="13" name="TextBox 12">
            <a:extLst>
              <a:ext uri="{FF2B5EF4-FFF2-40B4-BE49-F238E27FC236}">
                <a16:creationId xmlns:a16="http://schemas.microsoft.com/office/drawing/2014/main" id="{B90EFB2B-DB62-0A65-EEAB-F3F02B002A8E}"/>
              </a:ext>
            </a:extLst>
          </p:cNvPr>
          <p:cNvSpPr txBox="1"/>
          <p:nvPr/>
        </p:nvSpPr>
        <p:spPr>
          <a:xfrm>
            <a:off x="323194" y="4555998"/>
            <a:ext cx="2364827" cy="646331"/>
          </a:xfrm>
          <a:prstGeom prst="rect">
            <a:avLst/>
          </a:prstGeom>
          <a:noFill/>
        </p:spPr>
        <p:txBody>
          <a:bodyPr wrap="square" rtlCol="0">
            <a:spAutoFit/>
          </a:bodyPr>
          <a:lstStyle/>
          <a:p>
            <a:pPr algn="ctr"/>
            <a:r>
              <a:rPr lang="en-US" dirty="0"/>
              <a:t>Chromatographic Retention Time</a:t>
            </a:r>
          </a:p>
        </p:txBody>
      </p:sp>
      <p:pic>
        <p:nvPicPr>
          <p:cNvPr id="15" name="Picture 14">
            <a:extLst>
              <a:ext uri="{FF2B5EF4-FFF2-40B4-BE49-F238E27FC236}">
                <a16:creationId xmlns:a16="http://schemas.microsoft.com/office/drawing/2014/main" id="{839CEA69-48B6-F859-FF09-73AEBDA25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740" y="3328523"/>
            <a:ext cx="8770741" cy="2303669"/>
          </a:xfrm>
          <a:prstGeom prst="rect">
            <a:avLst/>
          </a:prstGeom>
        </p:spPr>
      </p:pic>
      <p:cxnSp>
        <p:nvCxnSpPr>
          <p:cNvPr id="12" name="Straight Arrow Connector 11">
            <a:extLst>
              <a:ext uri="{FF2B5EF4-FFF2-40B4-BE49-F238E27FC236}">
                <a16:creationId xmlns:a16="http://schemas.microsoft.com/office/drawing/2014/main" id="{8C9078D1-0D99-52D0-8FD5-476369C8F9B3}"/>
              </a:ext>
            </a:extLst>
          </p:cNvPr>
          <p:cNvCxnSpPr>
            <a:cxnSpLocks/>
          </p:cNvCxnSpPr>
          <p:nvPr/>
        </p:nvCxnSpPr>
        <p:spPr>
          <a:xfrm>
            <a:off x="236483" y="2853559"/>
            <a:ext cx="4329120" cy="335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D3DF4-C239-9862-BFB5-0FCFBB40CBE1}"/>
              </a:ext>
            </a:extLst>
          </p:cNvPr>
          <p:cNvSpPr txBox="1"/>
          <p:nvPr/>
        </p:nvSpPr>
        <p:spPr>
          <a:xfrm>
            <a:off x="4812120" y="5560434"/>
            <a:ext cx="7382843" cy="923330"/>
          </a:xfrm>
          <a:prstGeom prst="rect">
            <a:avLst/>
          </a:prstGeom>
          <a:noFill/>
        </p:spPr>
        <p:txBody>
          <a:bodyPr wrap="square" rtlCol="0">
            <a:spAutoFit/>
          </a:bodyPr>
          <a:lstStyle/>
          <a:p>
            <a:pPr algn="ctr"/>
            <a:r>
              <a:rPr lang="en-US" dirty="0"/>
              <a:t>Additionally, most experiments couple chromatography to mass spectrometry meaning multiple spectra for each sample. Data becomes complex quickly.</a:t>
            </a:r>
          </a:p>
        </p:txBody>
      </p:sp>
    </p:spTree>
    <p:extLst>
      <p:ext uri="{BB962C8B-B14F-4D97-AF65-F5344CB8AC3E}">
        <p14:creationId xmlns:p14="http://schemas.microsoft.com/office/powerpoint/2010/main" val="2233806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184C-5C9D-6E10-90F2-B5A05D3041C8}"/>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B00B014D-17D9-12BE-0800-495FF389A0B6}"/>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LC-MS Pre-Processing</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9494E20-27A3-E572-786D-A1C3D320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1185410"/>
            <a:ext cx="2229594" cy="585612"/>
          </a:xfrm>
          <a:prstGeom prst="rect">
            <a:avLst/>
          </a:prstGeom>
        </p:spPr>
      </p:pic>
      <p:pic>
        <p:nvPicPr>
          <p:cNvPr id="11" name="Picture 10">
            <a:extLst>
              <a:ext uri="{FF2B5EF4-FFF2-40B4-BE49-F238E27FC236}">
                <a16:creationId xmlns:a16="http://schemas.microsoft.com/office/drawing/2014/main" id="{BC7B67DA-59B1-7790-2067-A9161B04B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1337810"/>
            <a:ext cx="2229594" cy="585612"/>
          </a:xfrm>
          <a:prstGeom prst="rect">
            <a:avLst/>
          </a:prstGeom>
        </p:spPr>
      </p:pic>
      <p:pic>
        <p:nvPicPr>
          <p:cNvPr id="14" name="Picture 13">
            <a:extLst>
              <a:ext uri="{FF2B5EF4-FFF2-40B4-BE49-F238E27FC236}">
                <a16:creationId xmlns:a16="http://schemas.microsoft.com/office/drawing/2014/main" id="{59547952-D110-416F-AC41-E54FB585E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1490210"/>
            <a:ext cx="2229594" cy="585612"/>
          </a:xfrm>
          <a:prstGeom prst="rect">
            <a:avLst/>
          </a:prstGeom>
        </p:spPr>
      </p:pic>
      <p:pic>
        <p:nvPicPr>
          <p:cNvPr id="17" name="Picture 16">
            <a:extLst>
              <a:ext uri="{FF2B5EF4-FFF2-40B4-BE49-F238E27FC236}">
                <a16:creationId xmlns:a16="http://schemas.microsoft.com/office/drawing/2014/main" id="{3AC8FA40-D145-4CC4-9615-B1BB3C22D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1642610"/>
            <a:ext cx="2229594" cy="585612"/>
          </a:xfrm>
          <a:prstGeom prst="rect">
            <a:avLst/>
          </a:prstGeom>
        </p:spPr>
      </p:pic>
      <p:pic>
        <p:nvPicPr>
          <p:cNvPr id="18" name="Picture 17">
            <a:extLst>
              <a:ext uri="{FF2B5EF4-FFF2-40B4-BE49-F238E27FC236}">
                <a16:creationId xmlns:a16="http://schemas.microsoft.com/office/drawing/2014/main" id="{3BF31B2B-A55D-0C2B-3ED0-2573F7184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1795010"/>
            <a:ext cx="2229594" cy="585612"/>
          </a:xfrm>
          <a:prstGeom prst="rect">
            <a:avLst/>
          </a:prstGeom>
        </p:spPr>
      </p:pic>
      <p:sp>
        <p:nvSpPr>
          <p:cNvPr id="19" name="Right Arrow 18">
            <a:extLst>
              <a:ext uri="{FF2B5EF4-FFF2-40B4-BE49-F238E27FC236}">
                <a16:creationId xmlns:a16="http://schemas.microsoft.com/office/drawing/2014/main" id="{6F8FEE69-79DB-C179-B48B-776A104D5703}"/>
              </a:ext>
            </a:extLst>
          </p:cNvPr>
          <p:cNvSpPr/>
          <p:nvPr/>
        </p:nvSpPr>
        <p:spPr>
          <a:xfrm>
            <a:off x="6929564" y="2372559"/>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7F6F8DB-1539-94DE-CBBF-7DE850CD0927}"/>
              </a:ext>
            </a:extLst>
          </p:cNvPr>
          <p:cNvSpPr txBox="1"/>
          <p:nvPr/>
        </p:nvSpPr>
        <p:spPr>
          <a:xfrm>
            <a:off x="6766478" y="1762959"/>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6A2AE553-67C2-F873-2AFE-8E009751E8B0}"/>
              </a:ext>
            </a:extLst>
          </p:cNvPr>
          <p:cNvPicPr>
            <a:picLocks noChangeAspect="1"/>
          </p:cNvPicPr>
          <p:nvPr/>
        </p:nvPicPr>
        <p:blipFill>
          <a:blip r:embed="rId4"/>
          <a:stretch>
            <a:fillRect/>
          </a:stretch>
        </p:blipFill>
        <p:spPr>
          <a:xfrm>
            <a:off x="8470859" y="1214032"/>
            <a:ext cx="2855221" cy="2769257"/>
          </a:xfrm>
          <a:prstGeom prst="rect">
            <a:avLst/>
          </a:prstGeom>
        </p:spPr>
      </p:pic>
      <p:sp>
        <p:nvSpPr>
          <p:cNvPr id="22" name="TextBox 21">
            <a:extLst>
              <a:ext uri="{FF2B5EF4-FFF2-40B4-BE49-F238E27FC236}">
                <a16:creationId xmlns:a16="http://schemas.microsoft.com/office/drawing/2014/main" id="{9CBD6629-1958-F560-C3DA-903E1765892E}"/>
              </a:ext>
            </a:extLst>
          </p:cNvPr>
          <p:cNvSpPr txBox="1"/>
          <p:nvPr/>
        </p:nvSpPr>
        <p:spPr>
          <a:xfrm>
            <a:off x="2688723" y="4305384"/>
            <a:ext cx="7504648" cy="2308324"/>
          </a:xfrm>
          <a:prstGeom prst="rect">
            <a:avLst/>
          </a:prstGeom>
          <a:noFill/>
        </p:spPr>
        <p:txBody>
          <a:bodyPr wrap="square" rtlCol="0">
            <a:spAutoFit/>
          </a:bodyPr>
          <a:lstStyle/>
          <a:p>
            <a:r>
              <a:rPr lang="en-US" dirty="0"/>
              <a:t>Goals: </a:t>
            </a:r>
          </a:p>
          <a:p>
            <a:pPr marL="800100" lvl="1" indent="-342900">
              <a:buFont typeface="+mj-lt"/>
              <a:buAutoNum type="arabicPeriod"/>
            </a:pPr>
            <a:r>
              <a:rPr lang="en-US" dirty="0"/>
              <a:t>Identify regions of interest in acquisitions (feature) </a:t>
            </a:r>
          </a:p>
          <a:p>
            <a:pPr marL="800100" lvl="1" indent="-342900">
              <a:buFont typeface="+mj-lt"/>
              <a:buAutoNum type="arabicPeriod"/>
            </a:pPr>
            <a:r>
              <a:rPr lang="en-US" dirty="0"/>
              <a:t>Provide an estimate of that feature’s abundance per sample</a:t>
            </a:r>
          </a:p>
          <a:p>
            <a:pPr marL="800100" lvl="1" indent="-342900">
              <a:buFont typeface="+mj-lt"/>
              <a:buAutoNum type="arabicPeriod"/>
            </a:pPr>
            <a:endParaRPr lang="en-US" dirty="0"/>
          </a:p>
          <a:p>
            <a:r>
              <a:rPr lang="en-US" dirty="0"/>
              <a:t>Existing tools are:</a:t>
            </a:r>
          </a:p>
          <a:p>
            <a:pPr marL="800100" lvl="1" indent="-342900">
              <a:buFont typeface="+mj-lt"/>
              <a:buAutoNum type="arabicPeriod"/>
            </a:pPr>
            <a:r>
              <a:rPr lang="en-US" dirty="0"/>
              <a:t>Computationally expensive</a:t>
            </a:r>
          </a:p>
          <a:p>
            <a:pPr marL="800100" lvl="1" indent="-342900">
              <a:buFont typeface="+mj-lt"/>
              <a:buAutoNum type="arabicPeriod"/>
            </a:pPr>
            <a:r>
              <a:rPr lang="en-US" dirty="0"/>
              <a:t>Produce inconsistent features</a:t>
            </a:r>
          </a:p>
          <a:p>
            <a:pPr marL="800100" lvl="1" indent="-342900">
              <a:buFont typeface="+mj-lt"/>
              <a:buAutoNum type="arabicPeriod"/>
            </a:pPr>
            <a:r>
              <a:rPr lang="en-US" dirty="0"/>
              <a:t>Poorly align retention time and mass across samples</a:t>
            </a:r>
          </a:p>
        </p:txBody>
      </p:sp>
      <p:pic>
        <p:nvPicPr>
          <p:cNvPr id="23" name="Picture 22">
            <a:extLst>
              <a:ext uri="{FF2B5EF4-FFF2-40B4-BE49-F238E27FC236}">
                <a16:creationId xmlns:a16="http://schemas.microsoft.com/office/drawing/2014/main" id="{AC8C0760-0556-14AF-C021-13EA922AB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1200761"/>
            <a:ext cx="2229594" cy="585612"/>
          </a:xfrm>
          <a:prstGeom prst="rect">
            <a:avLst/>
          </a:prstGeom>
        </p:spPr>
      </p:pic>
      <p:pic>
        <p:nvPicPr>
          <p:cNvPr id="24" name="Picture 23">
            <a:extLst>
              <a:ext uri="{FF2B5EF4-FFF2-40B4-BE49-F238E27FC236}">
                <a16:creationId xmlns:a16="http://schemas.microsoft.com/office/drawing/2014/main" id="{9655C3DD-C6F0-342D-D8A1-9A477E894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1353161"/>
            <a:ext cx="2229594" cy="585612"/>
          </a:xfrm>
          <a:prstGeom prst="rect">
            <a:avLst/>
          </a:prstGeom>
        </p:spPr>
      </p:pic>
      <p:pic>
        <p:nvPicPr>
          <p:cNvPr id="25" name="Picture 24">
            <a:extLst>
              <a:ext uri="{FF2B5EF4-FFF2-40B4-BE49-F238E27FC236}">
                <a16:creationId xmlns:a16="http://schemas.microsoft.com/office/drawing/2014/main" id="{D528F2C4-BBCF-B412-F8EE-26AE10471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1505561"/>
            <a:ext cx="2229594" cy="585612"/>
          </a:xfrm>
          <a:prstGeom prst="rect">
            <a:avLst/>
          </a:prstGeom>
        </p:spPr>
      </p:pic>
      <p:pic>
        <p:nvPicPr>
          <p:cNvPr id="26" name="Picture 25">
            <a:extLst>
              <a:ext uri="{FF2B5EF4-FFF2-40B4-BE49-F238E27FC236}">
                <a16:creationId xmlns:a16="http://schemas.microsoft.com/office/drawing/2014/main" id="{6DF53685-5E32-FA7A-BBBA-8282A19AF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1657961"/>
            <a:ext cx="2229594" cy="585612"/>
          </a:xfrm>
          <a:prstGeom prst="rect">
            <a:avLst/>
          </a:prstGeom>
        </p:spPr>
      </p:pic>
      <p:pic>
        <p:nvPicPr>
          <p:cNvPr id="27" name="Picture 26">
            <a:extLst>
              <a:ext uri="{FF2B5EF4-FFF2-40B4-BE49-F238E27FC236}">
                <a16:creationId xmlns:a16="http://schemas.microsoft.com/office/drawing/2014/main" id="{8C03FB60-3D83-25A3-64E4-7E949DB65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1810361"/>
            <a:ext cx="2229594" cy="585612"/>
          </a:xfrm>
          <a:prstGeom prst="rect">
            <a:avLst/>
          </a:prstGeom>
        </p:spPr>
      </p:pic>
      <p:pic>
        <p:nvPicPr>
          <p:cNvPr id="28" name="Picture 27">
            <a:extLst>
              <a:ext uri="{FF2B5EF4-FFF2-40B4-BE49-F238E27FC236}">
                <a16:creationId xmlns:a16="http://schemas.microsoft.com/office/drawing/2014/main" id="{7AA1B373-266C-52E7-0AA8-4D3952BA9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576432"/>
            <a:ext cx="2229594" cy="585612"/>
          </a:xfrm>
          <a:prstGeom prst="rect">
            <a:avLst/>
          </a:prstGeom>
        </p:spPr>
      </p:pic>
      <p:pic>
        <p:nvPicPr>
          <p:cNvPr id="29" name="Picture 28">
            <a:extLst>
              <a:ext uri="{FF2B5EF4-FFF2-40B4-BE49-F238E27FC236}">
                <a16:creationId xmlns:a16="http://schemas.microsoft.com/office/drawing/2014/main" id="{487D48EB-0DB7-98C2-E753-9495D7AE6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728832"/>
            <a:ext cx="2229594" cy="585612"/>
          </a:xfrm>
          <a:prstGeom prst="rect">
            <a:avLst/>
          </a:prstGeom>
        </p:spPr>
      </p:pic>
      <p:pic>
        <p:nvPicPr>
          <p:cNvPr id="30" name="Picture 29">
            <a:extLst>
              <a:ext uri="{FF2B5EF4-FFF2-40B4-BE49-F238E27FC236}">
                <a16:creationId xmlns:a16="http://schemas.microsoft.com/office/drawing/2014/main" id="{6C1A20BF-AF00-4F5A-8EAE-5D50E795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881232"/>
            <a:ext cx="2229594" cy="585612"/>
          </a:xfrm>
          <a:prstGeom prst="rect">
            <a:avLst/>
          </a:prstGeom>
        </p:spPr>
      </p:pic>
      <p:pic>
        <p:nvPicPr>
          <p:cNvPr id="31" name="Picture 30">
            <a:extLst>
              <a:ext uri="{FF2B5EF4-FFF2-40B4-BE49-F238E27FC236}">
                <a16:creationId xmlns:a16="http://schemas.microsoft.com/office/drawing/2014/main" id="{16AD98C3-CDDF-E977-73F2-1461BD0C3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033632"/>
            <a:ext cx="2229594" cy="585612"/>
          </a:xfrm>
          <a:prstGeom prst="rect">
            <a:avLst/>
          </a:prstGeom>
        </p:spPr>
      </p:pic>
      <p:pic>
        <p:nvPicPr>
          <p:cNvPr id="32" name="Picture 31">
            <a:extLst>
              <a:ext uri="{FF2B5EF4-FFF2-40B4-BE49-F238E27FC236}">
                <a16:creationId xmlns:a16="http://schemas.microsoft.com/office/drawing/2014/main" id="{DA04E241-3E5F-9417-ED5E-27B6E4CD2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3186032"/>
            <a:ext cx="2229594" cy="585612"/>
          </a:xfrm>
          <a:prstGeom prst="rect">
            <a:avLst/>
          </a:prstGeom>
        </p:spPr>
      </p:pic>
      <p:pic>
        <p:nvPicPr>
          <p:cNvPr id="33" name="Picture 32">
            <a:extLst>
              <a:ext uri="{FF2B5EF4-FFF2-40B4-BE49-F238E27FC236}">
                <a16:creationId xmlns:a16="http://schemas.microsoft.com/office/drawing/2014/main" id="{142835CE-CC13-6B79-C977-DD743CEF2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2575196"/>
            <a:ext cx="2229594" cy="585612"/>
          </a:xfrm>
          <a:prstGeom prst="rect">
            <a:avLst/>
          </a:prstGeom>
        </p:spPr>
      </p:pic>
      <p:pic>
        <p:nvPicPr>
          <p:cNvPr id="34" name="Picture 33">
            <a:extLst>
              <a:ext uri="{FF2B5EF4-FFF2-40B4-BE49-F238E27FC236}">
                <a16:creationId xmlns:a16="http://schemas.microsoft.com/office/drawing/2014/main" id="{AEC50451-3E9C-B028-E15E-3FF1E1EC2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2727596"/>
            <a:ext cx="2229594" cy="585612"/>
          </a:xfrm>
          <a:prstGeom prst="rect">
            <a:avLst/>
          </a:prstGeom>
        </p:spPr>
      </p:pic>
      <p:pic>
        <p:nvPicPr>
          <p:cNvPr id="35" name="Picture 34">
            <a:extLst>
              <a:ext uri="{FF2B5EF4-FFF2-40B4-BE49-F238E27FC236}">
                <a16:creationId xmlns:a16="http://schemas.microsoft.com/office/drawing/2014/main" id="{6EF35270-28C2-D869-81D0-CBB3D4EDC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2879996"/>
            <a:ext cx="2229594" cy="585612"/>
          </a:xfrm>
          <a:prstGeom prst="rect">
            <a:avLst/>
          </a:prstGeom>
        </p:spPr>
      </p:pic>
      <p:pic>
        <p:nvPicPr>
          <p:cNvPr id="36" name="Picture 35">
            <a:extLst>
              <a:ext uri="{FF2B5EF4-FFF2-40B4-BE49-F238E27FC236}">
                <a16:creationId xmlns:a16="http://schemas.microsoft.com/office/drawing/2014/main" id="{A8F449CA-3B90-C45F-1066-A25788AE8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032396"/>
            <a:ext cx="2229594" cy="585612"/>
          </a:xfrm>
          <a:prstGeom prst="rect">
            <a:avLst/>
          </a:prstGeom>
        </p:spPr>
      </p:pic>
      <p:pic>
        <p:nvPicPr>
          <p:cNvPr id="37" name="Picture 36">
            <a:extLst>
              <a:ext uri="{FF2B5EF4-FFF2-40B4-BE49-F238E27FC236}">
                <a16:creationId xmlns:a16="http://schemas.microsoft.com/office/drawing/2014/main" id="{F8D0018D-391D-A612-4FD9-5C355A0BE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3184796"/>
            <a:ext cx="2229594" cy="585612"/>
          </a:xfrm>
          <a:prstGeom prst="rect">
            <a:avLst/>
          </a:prstGeom>
        </p:spPr>
      </p:pic>
      <p:sp>
        <p:nvSpPr>
          <p:cNvPr id="38" name="TextBox 37">
            <a:extLst>
              <a:ext uri="{FF2B5EF4-FFF2-40B4-BE49-F238E27FC236}">
                <a16:creationId xmlns:a16="http://schemas.microsoft.com/office/drawing/2014/main" id="{B6EBEC2B-C341-BCA6-04EC-5EBB0E49C384}"/>
              </a:ext>
            </a:extLst>
          </p:cNvPr>
          <p:cNvSpPr txBox="1"/>
          <p:nvPr/>
        </p:nvSpPr>
        <p:spPr>
          <a:xfrm>
            <a:off x="1464709" y="853440"/>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FCD206A6-278A-788D-C8ED-7BFDA2FECEB3}"/>
              </a:ext>
            </a:extLst>
          </p:cNvPr>
          <p:cNvSpPr txBox="1"/>
          <p:nvPr/>
        </p:nvSpPr>
        <p:spPr>
          <a:xfrm>
            <a:off x="4428977" y="911090"/>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CC0CC5C1-5950-D3AF-3E60-9A6563B779E9}"/>
              </a:ext>
            </a:extLst>
          </p:cNvPr>
          <p:cNvSpPr txBox="1"/>
          <p:nvPr/>
        </p:nvSpPr>
        <p:spPr>
          <a:xfrm>
            <a:off x="1464709" y="2598661"/>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F634D6EF-2F73-F4DF-D908-365F249F404E}"/>
              </a:ext>
            </a:extLst>
          </p:cNvPr>
          <p:cNvSpPr txBox="1"/>
          <p:nvPr/>
        </p:nvSpPr>
        <p:spPr>
          <a:xfrm>
            <a:off x="4428977" y="2602833"/>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160FB261-30B2-9A6C-D404-C8F304D5750C}"/>
              </a:ext>
            </a:extLst>
          </p:cNvPr>
          <p:cNvSpPr txBox="1"/>
          <p:nvPr/>
        </p:nvSpPr>
        <p:spPr>
          <a:xfrm>
            <a:off x="2980825" y="3921221"/>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D736CA67-00D2-092C-EFDC-5AA4E79DB1E6}"/>
              </a:ext>
            </a:extLst>
          </p:cNvPr>
          <p:cNvSpPr txBox="1"/>
          <p:nvPr/>
        </p:nvSpPr>
        <p:spPr>
          <a:xfrm>
            <a:off x="8836255" y="831429"/>
            <a:ext cx="2124431" cy="369332"/>
          </a:xfrm>
          <a:prstGeom prst="rect">
            <a:avLst/>
          </a:prstGeom>
          <a:noFill/>
        </p:spPr>
        <p:txBody>
          <a:bodyPr wrap="square" rtlCol="0">
            <a:spAutoFit/>
          </a:bodyPr>
          <a:lstStyle/>
          <a:p>
            <a:pPr algn="ctr"/>
            <a:r>
              <a:rPr lang="en-US" dirty="0"/>
              <a:t>Feature Table</a:t>
            </a:r>
          </a:p>
        </p:txBody>
      </p:sp>
    </p:spTree>
    <p:extLst>
      <p:ext uri="{BB962C8B-B14F-4D97-AF65-F5344CB8AC3E}">
        <p14:creationId xmlns:p14="http://schemas.microsoft.com/office/powerpoint/2010/main" val="256832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C03-CBE3-EBF3-8534-B1AEAE08CD96}"/>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E0BFB112-B9AA-B1EC-4114-FFE5D17C84AD}"/>
              </a:ext>
            </a:extLst>
          </p:cNvPr>
          <p:cNvSpPr txBox="1">
            <a:spLocks/>
          </p:cNvSpPr>
          <p:nvPr/>
        </p:nvSpPr>
        <p:spPr>
          <a:xfrm>
            <a:off x="848273" y="174752"/>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Reproducibility issues</a:t>
            </a:r>
            <a:r>
              <a:rPr lang="zh-CN" altLang="en-US" sz="2670" b="1" dirty="0">
                <a:latin typeface="Lato" panose="020F0502020204030203" pitchFamily="34" charset="0"/>
                <a:cs typeface="Lato" panose="020F0502020204030203" pitchFamily="34" charset="0"/>
              </a:rPr>
              <a:t> </a:t>
            </a:r>
            <a:r>
              <a:rPr lang="en-US" altLang="zh-CN" sz="2670" b="1" dirty="0">
                <a:latin typeface="Lato" panose="020F0502020204030203" pitchFamily="34" charset="0"/>
                <a:ea typeface="Lato" panose="020F0502020204030203" pitchFamily="34" charset="0"/>
                <a:cs typeface="Lato" panose="020F0502020204030203" pitchFamily="34" charset="0"/>
              </a:rPr>
              <a:t>in LC-MS metabolomics data processing</a:t>
            </a:r>
            <a:endParaRPr lang="en-US" sz="2670" b="1" dirty="0">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C39924AB-3BE2-6EBF-F613-6B430FAB3FC3}"/>
              </a:ext>
            </a:extLst>
          </p:cNvPr>
          <p:cNvGrpSpPr/>
          <p:nvPr/>
        </p:nvGrpSpPr>
        <p:grpSpPr>
          <a:xfrm>
            <a:off x="8426910" y="2164072"/>
            <a:ext cx="2777985" cy="1025817"/>
            <a:chOff x="399739" y="1472603"/>
            <a:chExt cx="2777985" cy="1025817"/>
          </a:xfrm>
        </p:grpSpPr>
        <p:sp>
          <p:nvSpPr>
            <p:cNvPr id="3" name="TextBox 2">
              <a:extLst>
                <a:ext uri="{FF2B5EF4-FFF2-40B4-BE49-F238E27FC236}">
                  <a16:creationId xmlns:a16="http://schemas.microsoft.com/office/drawing/2014/main" id="{3A6EF83D-232F-D660-B47A-3E4078A0C699}"/>
                </a:ext>
              </a:extLst>
            </p:cNvPr>
            <p:cNvSpPr txBox="1"/>
            <p:nvPr/>
          </p:nvSpPr>
          <p:spPr>
            <a:xfrm>
              <a:off x="399739" y="1705053"/>
              <a:ext cx="69672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XCMS </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10,901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features</a:t>
              </a:r>
            </a:p>
          </p:txBody>
        </p:sp>
        <p:sp>
          <p:nvSpPr>
            <p:cNvPr id="5" name="Oval 4">
              <a:extLst>
                <a:ext uri="{FF2B5EF4-FFF2-40B4-BE49-F238E27FC236}">
                  <a16:creationId xmlns:a16="http://schemas.microsoft.com/office/drawing/2014/main" id="{22C97835-BAD9-826A-E772-C66CD2FAE65F}"/>
                </a:ext>
              </a:extLst>
            </p:cNvPr>
            <p:cNvSpPr/>
            <p:nvPr/>
          </p:nvSpPr>
          <p:spPr>
            <a:xfrm>
              <a:off x="1057507" y="1791233"/>
              <a:ext cx="631093" cy="473973"/>
            </a:xfrm>
            <a:prstGeom prst="ellipse">
              <a:avLst/>
            </a:prstGeom>
            <a:solidFill>
              <a:srgbClr val="ED7D31">
                <a:lumMod val="75000"/>
                <a:alpha val="2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446619-345E-0DE8-CB1A-925A38A06DFC}"/>
                </a:ext>
              </a:extLst>
            </p:cNvPr>
            <p:cNvSpPr txBox="1"/>
            <p:nvPr/>
          </p:nvSpPr>
          <p:spPr>
            <a:xfrm>
              <a:off x="1241944" y="1889718"/>
              <a:ext cx="5373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6,186</a:t>
              </a:r>
            </a:p>
          </p:txBody>
        </p:sp>
        <p:sp>
          <p:nvSpPr>
            <p:cNvPr id="8" name="Oval 7">
              <a:extLst>
                <a:ext uri="{FF2B5EF4-FFF2-40B4-BE49-F238E27FC236}">
                  <a16:creationId xmlns:a16="http://schemas.microsoft.com/office/drawing/2014/main" id="{44C7EECA-E4D2-4C62-8132-9779EFBD60A0}"/>
                </a:ext>
              </a:extLst>
            </p:cNvPr>
            <p:cNvSpPr/>
            <p:nvPr/>
          </p:nvSpPr>
          <p:spPr>
            <a:xfrm>
              <a:off x="1298217" y="1472603"/>
              <a:ext cx="1091626" cy="1025817"/>
            </a:xfrm>
            <a:prstGeom prst="ellipse">
              <a:avLst/>
            </a:prstGeom>
            <a:solidFill>
              <a:srgbClr val="70AD47">
                <a:lumMod val="75000"/>
                <a:alpha val="2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3331E4-34E1-90A7-B5CC-8E9061DAF71F}"/>
                </a:ext>
              </a:extLst>
            </p:cNvPr>
            <p:cNvSpPr txBox="1"/>
            <p:nvPr/>
          </p:nvSpPr>
          <p:spPr>
            <a:xfrm>
              <a:off x="2473685" y="1705053"/>
              <a:ext cx="70403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MZmine</a:t>
              </a:r>
              <a:endParaRPr kumimoji="0" lang="en-US" sz="12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42,099</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features</a:t>
              </a:r>
            </a:p>
          </p:txBody>
        </p:sp>
      </p:grpSp>
      <p:pic>
        <p:nvPicPr>
          <p:cNvPr id="10" name="Picture 9">
            <a:extLst>
              <a:ext uri="{FF2B5EF4-FFF2-40B4-BE49-F238E27FC236}">
                <a16:creationId xmlns:a16="http://schemas.microsoft.com/office/drawing/2014/main" id="{A627EA48-484F-B114-EEF1-DFB2D3262F9E}"/>
              </a:ext>
            </a:extLst>
          </p:cNvPr>
          <p:cNvPicPr>
            <a:picLocks noChangeAspect="1"/>
          </p:cNvPicPr>
          <p:nvPr/>
        </p:nvPicPr>
        <p:blipFill>
          <a:blip r:embed="rId3"/>
          <a:stretch>
            <a:fillRect/>
          </a:stretch>
        </p:blipFill>
        <p:spPr>
          <a:xfrm>
            <a:off x="4748054" y="1645539"/>
            <a:ext cx="3043609" cy="3088700"/>
          </a:xfrm>
          <a:prstGeom prst="rect">
            <a:avLst/>
          </a:prstGeom>
        </p:spPr>
      </p:pic>
      <p:sp>
        <p:nvSpPr>
          <p:cNvPr id="12" name="Rectangle 11">
            <a:extLst>
              <a:ext uri="{FF2B5EF4-FFF2-40B4-BE49-F238E27FC236}">
                <a16:creationId xmlns:a16="http://schemas.microsoft.com/office/drawing/2014/main" id="{D11D5EC3-71FC-182C-ACCF-426FF4CF3039}"/>
              </a:ext>
            </a:extLst>
          </p:cNvPr>
          <p:cNvSpPr/>
          <p:nvPr/>
        </p:nvSpPr>
        <p:spPr>
          <a:xfrm>
            <a:off x="8775274" y="3474113"/>
            <a:ext cx="2619429" cy="830997"/>
          </a:xfrm>
          <a:prstGeom prst="rect">
            <a:avLst/>
          </a:prstGeom>
        </p:spPr>
        <p:txBody>
          <a:bodyPr wrap="square">
            <a:spAutoFit/>
          </a:bodyPr>
          <a:lstStyle/>
          <a:p>
            <a:r>
              <a:rPr lang="en-US" sz="1600" dirty="0">
                <a:solidFill>
                  <a:srgbClr val="000000"/>
                </a:solidFill>
                <a:latin typeface="Arial" charset="0"/>
                <a:ea typeface="Arial" charset="0"/>
              </a:rPr>
              <a:t>Li et al., (2023)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Nature Communications</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14(1), 4113. </a:t>
            </a:r>
            <a:endParaRPr lang="en-US" sz="1600" dirty="0"/>
          </a:p>
        </p:txBody>
      </p:sp>
      <p:sp>
        <p:nvSpPr>
          <p:cNvPr id="13" name="Rectangle 12">
            <a:extLst>
              <a:ext uri="{FF2B5EF4-FFF2-40B4-BE49-F238E27FC236}">
                <a16:creationId xmlns:a16="http://schemas.microsoft.com/office/drawing/2014/main" id="{5D38A17B-34CA-A85B-1E46-DC37239C279D}"/>
              </a:ext>
            </a:extLst>
          </p:cNvPr>
          <p:cNvSpPr/>
          <p:nvPr/>
        </p:nvSpPr>
        <p:spPr>
          <a:xfrm>
            <a:off x="1742122" y="4592055"/>
            <a:ext cx="2435869" cy="830997"/>
          </a:xfrm>
          <a:prstGeom prst="rect">
            <a:avLst/>
          </a:prstGeom>
        </p:spPr>
        <p:txBody>
          <a:bodyPr wrap="square">
            <a:spAutoFit/>
          </a:bodyPr>
          <a:lstStyle/>
          <a:p>
            <a:r>
              <a:rPr lang="en-US" sz="1600" dirty="0">
                <a:solidFill>
                  <a:srgbClr val="000000"/>
                </a:solidFill>
                <a:latin typeface="Arial" charset="0"/>
                <a:ea typeface="Arial" charset="0"/>
              </a:rPr>
              <a:t>Myers et al. (2017).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Analytical Chemistry</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89(17): 8689</a:t>
            </a:r>
            <a:endParaRPr lang="en-US" sz="1600" dirty="0"/>
          </a:p>
        </p:txBody>
      </p:sp>
      <p:sp>
        <p:nvSpPr>
          <p:cNvPr id="15" name="Rectangle 14">
            <a:extLst>
              <a:ext uri="{FF2B5EF4-FFF2-40B4-BE49-F238E27FC236}">
                <a16:creationId xmlns:a16="http://schemas.microsoft.com/office/drawing/2014/main" id="{FC7A509A-0092-6D2F-08EE-54884C17A4C0}"/>
              </a:ext>
            </a:extLst>
          </p:cNvPr>
          <p:cNvSpPr/>
          <p:nvPr/>
        </p:nvSpPr>
        <p:spPr>
          <a:xfrm>
            <a:off x="4877307" y="4734239"/>
            <a:ext cx="2785101" cy="830997"/>
          </a:xfrm>
          <a:prstGeom prst="rect">
            <a:avLst/>
          </a:prstGeom>
        </p:spPr>
        <p:txBody>
          <a:bodyPr wrap="square">
            <a:spAutoFit/>
          </a:bodyPr>
          <a:lstStyle/>
          <a:p>
            <a:r>
              <a:rPr lang="en-US" sz="1600" dirty="0" err="1">
                <a:latin typeface="Arial" charset="0"/>
                <a:ea typeface="Arial" charset="0"/>
                <a:cs typeface="Arial" charset="0"/>
              </a:rPr>
              <a:t>Delabriere</a:t>
            </a:r>
            <a:r>
              <a:rPr lang="en-US" sz="1600" dirty="0">
                <a:latin typeface="Arial" charset="0"/>
                <a:ea typeface="Arial" charset="0"/>
                <a:cs typeface="Arial" charset="0"/>
              </a:rPr>
              <a:t> et al., (2021). </a:t>
            </a:r>
            <a:br>
              <a:rPr lang="en-US" sz="1600" dirty="0">
                <a:latin typeface="Arial" charset="0"/>
                <a:ea typeface="Arial" charset="0"/>
                <a:cs typeface="Arial" charset="0"/>
              </a:rPr>
            </a:br>
            <a:r>
              <a:rPr lang="en-US" sz="1600" i="1" dirty="0">
                <a:latin typeface="Arial" charset="0"/>
                <a:ea typeface="Arial" charset="0"/>
                <a:cs typeface="Arial" charset="0"/>
              </a:rPr>
              <a:t>Analytical Chemistry</a:t>
            </a:r>
            <a:r>
              <a:rPr lang="en-US" sz="1600" dirty="0">
                <a:latin typeface="Arial" charset="0"/>
                <a:ea typeface="Arial" charset="0"/>
                <a:cs typeface="Arial" charset="0"/>
              </a:rPr>
              <a:t>, </a:t>
            </a:r>
            <a:br>
              <a:rPr lang="en-US" sz="1600" dirty="0">
                <a:latin typeface="Arial" charset="0"/>
                <a:ea typeface="Arial" charset="0"/>
                <a:cs typeface="Arial" charset="0"/>
              </a:rPr>
            </a:br>
            <a:r>
              <a:rPr lang="en-US" sz="1600" dirty="0">
                <a:latin typeface="Arial" charset="0"/>
                <a:ea typeface="Arial" charset="0"/>
                <a:cs typeface="Arial" charset="0"/>
              </a:rPr>
              <a:t>93(45):15024</a:t>
            </a:r>
          </a:p>
        </p:txBody>
      </p:sp>
      <p:pic>
        <p:nvPicPr>
          <p:cNvPr id="16" name="Picture 15">
            <a:extLst>
              <a:ext uri="{FF2B5EF4-FFF2-40B4-BE49-F238E27FC236}">
                <a16:creationId xmlns:a16="http://schemas.microsoft.com/office/drawing/2014/main" id="{D69247A7-0F7F-22CA-2D67-D86D1783966E}"/>
              </a:ext>
            </a:extLst>
          </p:cNvPr>
          <p:cNvPicPr>
            <a:picLocks noChangeAspect="1"/>
          </p:cNvPicPr>
          <p:nvPr/>
        </p:nvPicPr>
        <p:blipFill>
          <a:blip r:embed="rId4"/>
          <a:stretch>
            <a:fillRect/>
          </a:stretch>
        </p:blipFill>
        <p:spPr>
          <a:xfrm>
            <a:off x="1129285" y="1736464"/>
            <a:ext cx="2857500" cy="2387600"/>
          </a:xfrm>
          <a:prstGeom prst="rect">
            <a:avLst/>
          </a:prstGeom>
        </p:spPr>
      </p:pic>
    </p:spTree>
    <p:extLst>
      <p:ext uri="{BB962C8B-B14F-4D97-AF65-F5344CB8AC3E}">
        <p14:creationId xmlns:p14="http://schemas.microsoft.com/office/powerpoint/2010/main" val="3284817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0A88-2CC3-D3B2-F2DA-FBB5E852B76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3AA506B5-BE9A-364D-FCED-176A0855172F}"/>
              </a:ext>
            </a:extLst>
          </p:cNvPr>
          <p:cNvSpPr txBox="1">
            <a:spLocks/>
          </p:cNvSpPr>
          <p:nvPr/>
        </p:nvSpPr>
        <p:spPr>
          <a:xfrm>
            <a:off x="835573" y="156963"/>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Top Four Reasons for Poor Reproducibility</a:t>
            </a:r>
          </a:p>
        </p:txBody>
      </p:sp>
      <p:sp>
        <p:nvSpPr>
          <p:cNvPr id="11" name="Content Placeholder 2">
            <a:extLst>
              <a:ext uri="{FF2B5EF4-FFF2-40B4-BE49-F238E27FC236}">
                <a16:creationId xmlns:a16="http://schemas.microsoft.com/office/drawing/2014/main" id="{B05BCEB5-684A-F7B5-7A7A-E88C3D0F58D4}"/>
              </a:ext>
            </a:extLst>
          </p:cNvPr>
          <p:cNvSpPr txBox="1">
            <a:spLocks/>
          </p:cNvSpPr>
          <p:nvPr/>
        </p:nvSpPr>
        <p:spPr>
          <a:xfrm>
            <a:off x="835573" y="1083473"/>
            <a:ext cx="10533814" cy="4374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High rate of correspondence errors in large data </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Spurious number of low-quality peaks, </a:t>
            </a:r>
            <a:br>
              <a:rPr lang="en-US" sz="2800" dirty="0">
                <a:latin typeface="Lato" panose="020F0502020204030203" pitchFamily="34" charset="0"/>
                <a:ea typeface="Lato" panose="020F0502020204030203" pitchFamily="34" charset="0"/>
                <a:cs typeface="Lato" panose="020F0502020204030203" pitchFamily="34" charset="0"/>
              </a:rPr>
            </a:br>
            <a:r>
              <a:rPr lang="en-US" sz="2800" dirty="0">
                <a:latin typeface="Lato" panose="020F0502020204030203" pitchFamily="34" charset="0"/>
                <a:ea typeface="Lato" panose="020F0502020204030203" pitchFamily="34" charset="0"/>
                <a:cs typeface="Lato" panose="020F0502020204030203" pitchFamily="34" charset="0"/>
              </a:rPr>
              <a:t>confusion of sensitivity</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Peak detection not transparent enough</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Too many parameters, too dependent on local expertise</a:t>
            </a:r>
          </a:p>
        </p:txBody>
      </p:sp>
    </p:spTree>
    <p:extLst>
      <p:ext uri="{BB962C8B-B14F-4D97-AF65-F5344CB8AC3E}">
        <p14:creationId xmlns:p14="http://schemas.microsoft.com/office/powerpoint/2010/main" val="359245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670434" y="2988527"/>
            <a:ext cx="8265303" cy="3311049"/>
          </a:xfrm>
        </p:spPr>
        <p:txBody>
          <a:bodyPr>
            <a:noAutofit/>
          </a:bodyPr>
          <a:lstStyle/>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Detailed account of technical issues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Trackable data structure at every level in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dirty="0">
                <a:latin typeface="Lato" panose="020F0502020204030203" pitchFamily="34" charset="0"/>
                <a:ea typeface="Lato" panose="020F0502020204030203" pitchFamily="34" charset="0"/>
                <a:cs typeface="Lato" panose="020F0502020204030203" pitchFamily="34" charset="0"/>
              </a:rPr>
              <a:t>New algorithms, new build</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useful set of quality control metrics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Performant, easy to deploy, easy to scale</a:t>
            </a:r>
          </a:p>
        </p:txBody>
      </p:sp>
      <p:pic>
        <p:nvPicPr>
          <p:cNvPr id="3" name="Picture 2" descr="A screenshot of a phone&#10;&#10;Description automatically generated">
            <a:extLst>
              <a:ext uri="{FF2B5EF4-FFF2-40B4-BE49-F238E27FC236}">
                <a16:creationId xmlns:a16="http://schemas.microsoft.com/office/drawing/2014/main" id="{4617B379-6CAD-186E-85A7-C5697740CA54}"/>
              </a:ext>
            </a:extLst>
          </p:cNvPr>
          <p:cNvPicPr>
            <a:picLocks noChangeAspect="1"/>
          </p:cNvPicPr>
          <p:nvPr/>
        </p:nvPicPr>
        <p:blipFill>
          <a:blip r:embed="rId3"/>
          <a:stretch>
            <a:fillRect/>
          </a:stretch>
        </p:blipFill>
        <p:spPr>
          <a:xfrm>
            <a:off x="2093653" y="669934"/>
            <a:ext cx="7048500" cy="2044700"/>
          </a:xfrm>
          <a:prstGeom prst="rect">
            <a:avLst/>
          </a:prstGeom>
        </p:spPr>
      </p:pic>
    </p:spTree>
    <p:extLst>
      <p:ext uri="{BB962C8B-B14F-4D97-AF65-F5344CB8AC3E}">
        <p14:creationId xmlns:p14="http://schemas.microsoft.com/office/powerpoint/2010/main" val="154403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12676</TotalTime>
  <Words>2240</Words>
  <Application>Microsoft Macintosh PowerPoint</Application>
  <PresentationFormat>Widescreen</PresentationFormat>
  <Paragraphs>489</Paragraphs>
  <Slides>42</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Helvetica</vt:lpstr>
      <vt:lpstr>Lato</vt:lpstr>
      <vt:lpstr>Office Theme</vt:lpstr>
      <vt:lpstr>pcpfm: A Python-centric pipeline for high-fidelity and high-performance LC-MS metabolomics data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Low-Quality Peaks Due to Low Mass Selectivity</vt:lpstr>
      <vt:lpstr>Many Low-Quality Peaks Due to Low Mass Selectivity</vt:lpstr>
      <vt:lpstr>Asari Leverages High Resolution Mass to Improve Data Quality</vt:lpstr>
      <vt:lpstr>Asari Leverages High Resolution Mass to Improve Data Quality</vt:lpstr>
      <vt:lpstr>Asari Leverages High Resolution Mass to Improve Data Quality</vt:lpstr>
      <vt:lpstr>Asari Leverages High Resolution Mass to Improve Data Quality</vt:lpstr>
      <vt:lpstr>Why Asari?</vt:lpstr>
      <vt:lpstr>Asari Improves Feature Quality and Computational Performance</vt:lpstr>
      <vt:lpstr>Asari Improves Feature Quality and Computational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Experiment QA/QC Example</vt:lpstr>
      <vt:lpstr>Large Experiment QA/QC Example</vt:lpstr>
      <vt:lpstr>Large Experiment QA/QC Example</vt:lpstr>
      <vt:lpstr>Outlier and Annotation Example Results</vt:lpstr>
      <vt:lpstr>Example Reports</vt:lpstr>
      <vt:lpstr>Example Workflow</vt:lpstr>
      <vt:lpstr>Example pcpfm Results</vt:lpstr>
      <vt:lpstr>Example pcpfm Results</vt:lpstr>
      <vt:lpstr>PowerPoint Presentation</vt:lpstr>
      <vt:lpstr>PowerPoint Presentation</vt:lpstr>
      <vt:lpstr>Acknowledgements</vt:lpstr>
      <vt:lpstr>A comment on Metabolomics from 2009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Python-centric pipeline for high-fidelity and high-performance LC-MS metabolomics data processing.</dc:title>
  <dc:creator>Joshua Mitchell</dc:creator>
  <cp:lastModifiedBy>Joshua Mitchell</cp:lastModifiedBy>
  <cp:revision>28</cp:revision>
  <dcterms:created xsi:type="dcterms:W3CDTF">2023-10-03T19:15:16Z</dcterms:created>
  <dcterms:modified xsi:type="dcterms:W3CDTF">2024-02-14T15:26:52Z</dcterms:modified>
</cp:coreProperties>
</file>